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 · TITLE [0:00]
Welcome everyone. My name is [your name] and this is the SCLP Community Nutrition Project, Part 2.
Today we have 30 minutes together. We will move quickly so stay with me.
Before anything else — we need everyone to take a quick pre-survey. Go to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10 · ACTIVITY [17:00 — 5 MINUTES]
Hand out the worksheets NOW if you have not already.
Give them exactly 5 minutes. Walk the room. If people finish early, ask them to check their neighbor's answers.
After 5 min: go through the answers together. Yogurt B, Sourdough, Apple+Almond Butter are the whole-food options.
Ask: which one surprised you most?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11 · RECIPES [23:00]
Hand out the recipe cards here if not already distributed.
Briefly walk through each recipe — do NOT read the card word for word.
Overnight Oats: make tonight, eat tomorrow, zero cooking.
Power Bowl: 10 minutes if you have pre-cooked grain.
Sheet-Pan Chicken: one pan, one cleanup, scales up easily.
If doing a live demo, now is the time. Keep it to 2 minutes max.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12 · 7-DAY CHALLENGE [25:30]
Hand out the action plan now.
Walk through the 7 days briefly — do not read each one. Just say: one small change per day, check it off, by Sunday your kitchen looks different.
Point out the checkboxes. Tell them these are for their own accountability, not to be turned 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13 · COMMITMENTS [27:00]
Give them 90 seconds to write their 3 commitments on the action plan.
Do not rush this — silence is fine. This is the most important minute of the session.
While they write: remind them the post-survey is next and takes 3 minutes.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 · PRE-SURVEY [0:30]
Please scan this QR code RIGHT NOW before we go further.
It takes about 3 minutes. This is your baseline — your answers here versus your answers at the end show us whether this session actually worked.
Take your time. I will wait.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 · AGENDA [4:00]
Here is our plan for the next 30 minutes.
We will cover what ultra-processed food actually is, look at what the science says about why it matters, do a quick hands-on label activity, and I will walk you through three easy recipes and a 7-day challenge you can take home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4 · NOVA [5:30]
Researchers at the University of São Paulo created a system called NOVA that puts every food into one of four groups based on how much it has been industrially processed.
Groups 1 and 2 are what people ate for most of human history. Group 4 — ultra-processed — is a 20th-century invention.
Key point: Group 4 is not just junk food. That is the surprise. Go to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5 · UPF HIDING [7:00]
Raise your hand if you bought any of these in the last week. [Pause.]
Flavored yogurt, plant milk, granola bars — these feel healthy. The marketing says healthy. But look at the ingredient list and you will find industrial additives that do not exist in home kitchens.
The rule of thumb: if you would not find the ingredient in your pantry, it is a red flag.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6 · THE STAT [9:00]
Let that number land. 57 percent. More than half of everything the average American eats is ultra-processed.
For teenagers it is 67 percent — the highest of any age group.
Pause here. Ask the room: does this surprise you? [Take 1-2 responses.] This is not about individual failure. The food system is designed this way.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7 · HEALTH IMPACT [11:30]
These are pooled estimates from large meta-analyses published in the BMJ and Lancet.
Walk through each: heart disease, anxiety and depression, obesity, type 2 diabetes.
Emphasize: these are risks above and beyond what low-UPF consumers face — not absolute risk. We are talking about real, meaningful population-level shifts.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8 · WHOLE FOODS [13:30]
This is the flip side. We are not here to scare anyone — we are here to show what happens when you eat differently.
Stable energy, better mood, lower disease risk. These benefits show up in the research too.
Key message: this is not about perfection. It is about shifting the balance.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9 · BIG SWAPS [15:00]
Walk through the SKIP vs CHOOSE columns together.
Ask the room: which of these swaps feels most doable for you right now? [Take 1-2 responses.]
Remind them: the goal is not to never eat UPF again. The goal is to close the gap — from 57% down toward something more balanced.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1.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2.xml.rels><?xml version="1.0" encoding="UTF-8"?><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C3A24"/>
        </a:solidFill>
      </p:bgPr>
    </p:bg>
    <p:spTree>
      <p:nvGrpSpPr>
        <p:cNvPr id="1" name=""/>
        <p:cNvGrpSpPr/>
        <p:nvPr/>
      </p:nvGrpSpPr>
      <p:grpSpPr>
        <a:xfrm>
          <a:off x="0" y="0"/>
          <a:ext cx="0" cy="0"/>
          <a:chOff x="0" y="0"/>
          <a:chExt cx="0" cy="0"/>
        </a:xfrm>
      </p:grpSpPr>
      <p:sp>
        <p:nvSpPr>
          <p:cNvPr id="2" name="Text 0"/>
          <p:cNvSpPr/>
          <p:nvPr/>
        </p:nvSpPr>
        <p:spPr>
          <a:xfrm>
            <a:off x="822960" y="640080"/>
            <a:ext cx="10058400" cy="365760"/>
          </a:xfrm>
          <a:prstGeom prst="rect">
            <a:avLst/>
          </a:prstGeom>
          <a:noFill/>
          <a:ln/>
        </p:spPr>
        <p:txBody>
          <a:bodyPr wrap="square" lIns="0" tIns="0" rIns="0" bIns="0" rtlCol="0" anchor="ctr"/>
          <a:lstStyle/>
          <a:p>
            <a:pPr indent="0" marL="0">
              <a:buNone/>
            </a:pPr>
            <a:r>
              <a:rPr lang="en-US" sz="1300" b="1" spc="600" kern="0" dirty="0">
                <a:solidFill>
                  <a:srgbClr val="C8A24B"/>
                </a:solidFill>
                <a:latin typeface="Calibri" pitchFamily="34" charset="0"/>
                <a:ea typeface="Calibri" pitchFamily="34" charset="-122"/>
                <a:cs typeface="Calibri" pitchFamily="34" charset="-120"/>
              </a:rPr>
              <a:t>SCLP COMMUNITY NUTRITION PROJECT  ·  PART 2</a:t>
            </a:r>
            <a:endParaRPr lang="en-US" sz="1300" dirty="0"/>
          </a:p>
        </p:txBody>
      </p:sp>
      <p:sp>
        <p:nvSpPr>
          <p:cNvPr id="3" name="Text 1"/>
          <p:cNvSpPr/>
          <p:nvPr/>
        </p:nvSpPr>
        <p:spPr>
          <a:xfrm>
            <a:off x="822960" y="1097280"/>
            <a:ext cx="10058400" cy="2377440"/>
          </a:xfrm>
          <a:prstGeom prst="rect">
            <a:avLst/>
          </a:prstGeom>
          <a:noFill/>
          <a:ln/>
        </p:spPr>
        <p:txBody>
          <a:bodyPr wrap="square" lIns="0" tIns="0" rIns="0" bIns="0" rtlCol="0" anchor="ctr"/>
          <a:lstStyle/>
          <a:p>
            <a:pPr indent="0" marL="0">
              <a:buNone/>
            </a:pPr>
            <a:r>
              <a:rPr lang="en-US" sz="8000" b="1" dirty="0">
                <a:solidFill>
                  <a:srgbClr val="F5F0E5"/>
                </a:solidFill>
                <a:latin typeface="Georgia" pitchFamily="34" charset="0"/>
                <a:ea typeface="Georgia" pitchFamily="34" charset="-122"/>
                <a:cs typeface="Georgia" pitchFamily="34" charset="-120"/>
              </a:rPr>
              <a:t>Real Food,</a:t>
            </a:r>
            <a:endParaRPr lang="en-US" sz="8000" dirty="0"/>
          </a:p>
          <a:p>
            <a:pPr indent="0" marL="0">
              <a:buNone/>
            </a:pPr>
            <a:r>
              <a:rPr lang="en-US" sz="8000" b="1" dirty="0">
                <a:solidFill>
                  <a:srgbClr val="F5F0E5"/>
                </a:solidFill>
                <a:latin typeface="Georgia" pitchFamily="34" charset="0"/>
                <a:ea typeface="Georgia" pitchFamily="34" charset="-122"/>
                <a:cs typeface="Georgia" pitchFamily="34" charset="-120"/>
              </a:rPr>
              <a:t>Real Health.</a:t>
            </a:r>
            <a:endParaRPr lang="en-US" sz="8000" dirty="0"/>
          </a:p>
        </p:txBody>
      </p:sp>
      <p:sp>
        <p:nvSpPr>
          <p:cNvPr id="4" name="Text 2"/>
          <p:cNvSpPr/>
          <p:nvPr/>
        </p:nvSpPr>
        <p:spPr>
          <a:xfrm>
            <a:off x="822960" y="3383280"/>
            <a:ext cx="10058400" cy="548640"/>
          </a:xfrm>
          <a:prstGeom prst="rect">
            <a:avLst/>
          </a:prstGeom>
          <a:noFill/>
          <a:ln/>
        </p:spPr>
        <p:txBody>
          <a:bodyPr wrap="square" lIns="0" tIns="0" rIns="0" bIns="0" rtlCol="0" anchor="ctr"/>
          <a:lstStyle/>
          <a:p>
            <a:pPr indent="0" marL="0">
              <a:buNone/>
            </a:pPr>
            <a:r>
              <a:rPr lang="en-US" sz="1800" i="1" dirty="0">
                <a:solidFill>
                  <a:srgbClr val="E8DEC9"/>
                </a:solidFill>
                <a:latin typeface="Calibri" pitchFamily="34" charset="0"/>
                <a:ea typeface="Calibri" pitchFamily="34" charset="-122"/>
                <a:cs typeface="Calibri" pitchFamily="34" charset="-120"/>
              </a:rPr>
              <a:t>A 30-minute look at what's on your plate — and what to do about it.</a:t>
            </a:r>
            <a:endParaRPr lang="en-US" sz="1800" dirty="0"/>
          </a:p>
        </p:txBody>
      </p:sp>
      <p:pic>
        <p:nvPicPr>
          <p:cNvPr id="6" name="Image 0" descr="/home/claude/sclp/logo.svg"/>
          <p:cNvPicPr>
            <a:picLocks noChangeAspect="1"/>
          </p:cNvPicPr>
          <p:nvPr/>
        </p:nvPicPr>
        <p:blipFill>
          <a:blip r:embed="rId1"/>
          <a:stretch>
            <a:fillRect/>
          </a:stretch>
        </p:blipFill>
        <p:spPr>
          <a:xfrm>
            <a:off x="3886200" y="4494152"/>
            <a:ext cx="4389120" cy="213524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3F5233"/>
        </a:solidFill>
      </p:bgPr>
    </p:bg>
    <p:spTree>
      <p:nvGrpSpPr>
        <p:cNvPr id="1" name=""/>
        <p:cNvGrpSpPr/>
        <p:nvPr/>
      </p:nvGrpSpPr>
      <p:grpSpPr>
        <a:xfrm>
          <a:off x="0" y="0"/>
          <a:ext cx="0" cy="0"/>
          <a:chOff x="0" y="0"/>
          <a:chExt cx="0" cy="0"/>
        </a:xfrm>
      </p:grpSpPr>
      <p:sp>
        <p:nvSpPr>
          <p:cNvPr id="2" name="Shape 0"/>
          <p:cNvSpPr/>
          <p:nvPr/>
        </p:nvSpPr>
        <p:spPr>
          <a:xfrm>
            <a:off x="640080" y="731520"/>
            <a:ext cx="1463040" cy="411480"/>
          </a:xfrm>
          <a:prstGeom prst="rect">
            <a:avLst/>
          </a:prstGeom>
          <a:solidFill>
            <a:srgbClr val="C8A24B"/>
          </a:solidFill>
          <a:ln w="12700">
            <a:solidFill>
              <a:srgbClr val="C8A24B"/>
            </a:solidFill>
            <a:prstDash val="solid"/>
          </a:ln>
        </p:spPr>
      </p:sp>
      <p:sp>
        <p:nvSpPr>
          <p:cNvPr id="3" name="Text 1"/>
          <p:cNvSpPr/>
          <p:nvPr/>
        </p:nvSpPr>
        <p:spPr>
          <a:xfrm>
            <a:off x="640080" y="731520"/>
            <a:ext cx="1463040" cy="411480"/>
          </a:xfrm>
          <a:prstGeom prst="rect">
            <a:avLst/>
          </a:prstGeom>
          <a:noFill/>
          <a:ln/>
        </p:spPr>
        <p:txBody>
          <a:bodyPr wrap="square" lIns="0" tIns="0" rIns="0" bIns="0" rtlCol="0" anchor="ctr"/>
          <a:lstStyle/>
          <a:p>
            <a:pPr algn="ctr" indent="0" marL="0">
              <a:buNone/>
            </a:pPr>
            <a:r>
              <a:rPr lang="en-US" sz="1200" b="1" spc="400" kern="0" dirty="0">
                <a:solidFill>
                  <a:srgbClr val="2C3A24"/>
                </a:solidFill>
                <a:latin typeface="Calibri" pitchFamily="34" charset="0"/>
                <a:ea typeface="Calibri" pitchFamily="34" charset="-122"/>
                <a:cs typeface="Calibri" pitchFamily="34" charset="-120"/>
              </a:rPr>
              <a:t>ACTIVITY</a:t>
            </a:r>
            <a:endParaRPr lang="en-US" sz="1200" dirty="0"/>
          </a:p>
        </p:txBody>
      </p:sp>
      <p:sp>
        <p:nvSpPr>
          <p:cNvPr id="4" name="Text 2"/>
          <p:cNvSpPr/>
          <p:nvPr/>
        </p:nvSpPr>
        <p:spPr>
          <a:xfrm>
            <a:off x="640080" y="1325880"/>
            <a:ext cx="10972800" cy="914400"/>
          </a:xfrm>
          <a:prstGeom prst="rect">
            <a:avLst/>
          </a:prstGeom>
          <a:noFill/>
          <a:ln/>
        </p:spPr>
        <p:txBody>
          <a:bodyPr wrap="square" lIns="0" tIns="0" rIns="0" bIns="0" rtlCol="0" anchor="ctr"/>
          <a:lstStyle/>
          <a:p>
            <a:pPr indent="0" marL="0">
              <a:buNone/>
            </a:pPr>
            <a:r>
              <a:rPr lang="en-US" sz="4400" b="1" dirty="0">
                <a:solidFill>
                  <a:srgbClr val="F5F0E5"/>
                </a:solidFill>
                <a:latin typeface="Georgia" pitchFamily="34" charset="0"/>
                <a:ea typeface="Georgia" pitchFamily="34" charset="-122"/>
                <a:cs typeface="Georgia" pitchFamily="34" charset="-120"/>
              </a:rPr>
              <a:t>Read like a scientist.</a:t>
            </a:r>
            <a:endParaRPr lang="en-US" sz="4400" dirty="0"/>
          </a:p>
        </p:txBody>
      </p:sp>
      <p:sp>
        <p:nvSpPr>
          <p:cNvPr id="5" name="Text 3"/>
          <p:cNvSpPr/>
          <p:nvPr/>
        </p:nvSpPr>
        <p:spPr>
          <a:xfrm>
            <a:off x="640080" y="2331720"/>
            <a:ext cx="10972800" cy="457200"/>
          </a:xfrm>
          <a:prstGeom prst="rect">
            <a:avLst/>
          </a:prstGeom>
          <a:noFill/>
          <a:ln/>
        </p:spPr>
        <p:txBody>
          <a:bodyPr wrap="square" lIns="0" tIns="0" rIns="0" bIns="0" rtlCol="0" anchor="ctr"/>
          <a:lstStyle/>
          <a:p>
            <a:pPr indent="0" marL="0">
              <a:buNone/>
            </a:pPr>
            <a:r>
              <a:rPr lang="en-US" sz="2000" i="1" dirty="0">
                <a:solidFill>
                  <a:srgbClr val="C8A24B"/>
                </a:solidFill>
                <a:latin typeface="Georgia" pitchFamily="34" charset="0"/>
                <a:ea typeface="Georgia" pitchFamily="34" charset="-122"/>
                <a:cs typeface="Georgia" pitchFamily="34" charset="-120"/>
              </a:rPr>
              <a:t>Grab the worksheet. You have 5 minutes.</a:t>
            </a:r>
            <a:endParaRPr lang="en-US" sz="2000" dirty="0"/>
          </a:p>
        </p:txBody>
      </p:sp>
      <p:sp>
        <p:nvSpPr>
          <p:cNvPr id="6" name="Shape 4"/>
          <p:cNvSpPr/>
          <p:nvPr/>
        </p:nvSpPr>
        <p:spPr>
          <a:xfrm>
            <a:off x="640080" y="3200400"/>
            <a:ext cx="3657600" cy="2743200"/>
          </a:xfrm>
          <a:prstGeom prst="rect">
            <a:avLst/>
          </a:prstGeom>
          <a:solidFill>
            <a:srgbClr val="2C3A24"/>
          </a:solidFill>
          <a:ln w="12700">
            <a:solidFill>
              <a:srgbClr val="2C3A24"/>
            </a:solidFill>
            <a:prstDash val="solid"/>
          </a:ln>
        </p:spPr>
      </p:sp>
      <p:sp>
        <p:nvSpPr>
          <p:cNvPr id="7" name="Shape 5"/>
          <p:cNvSpPr/>
          <p:nvPr/>
        </p:nvSpPr>
        <p:spPr>
          <a:xfrm>
            <a:off x="640080" y="3200400"/>
            <a:ext cx="73152" cy="2743200"/>
          </a:xfrm>
          <a:prstGeom prst="rect">
            <a:avLst/>
          </a:prstGeom>
          <a:solidFill>
            <a:srgbClr val="C8A24B"/>
          </a:solidFill>
          <a:ln w="12700">
            <a:solidFill>
              <a:srgbClr val="C8A24B"/>
            </a:solidFill>
            <a:prstDash val="solid"/>
          </a:ln>
        </p:spPr>
      </p:sp>
      <p:sp>
        <p:nvSpPr>
          <p:cNvPr id="8" name="Text 6"/>
          <p:cNvSpPr/>
          <p:nvPr/>
        </p:nvSpPr>
        <p:spPr>
          <a:xfrm>
            <a:off x="1005840" y="3474720"/>
            <a:ext cx="1371600" cy="457200"/>
          </a:xfrm>
          <a:prstGeom prst="rect">
            <a:avLst/>
          </a:prstGeom>
          <a:noFill/>
          <a:ln/>
        </p:spPr>
        <p:txBody>
          <a:bodyPr wrap="square" lIns="0" tIns="0" rIns="0" bIns="0" rtlCol="0" anchor="ctr"/>
          <a:lstStyle/>
          <a:p>
            <a:pPr indent="0" marL="0">
              <a:buNone/>
            </a:pPr>
            <a:r>
              <a:rPr lang="en-US" sz="1600" i="1" dirty="0">
                <a:solidFill>
                  <a:srgbClr val="C8A24B"/>
                </a:solidFill>
                <a:latin typeface="Georgia" pitchFamily="34" charset="0"/>
                <a:ea typeface="Georgia" pitchFamily="34" charset="-122"/>
                <a:cs typeface="Georgia" pitchFamily="34" charset="-120"/>
              </a:rPr>
              <a:t>01</a:t>
            </a:r>
            <a:endParaRPr lang="en-US" sz="1600" dirty="0"/>
          </a:p>
        </p:txBody>
      </p:sp>
      <p:sp>
        <p:nvSpPr>
          <p:cNvPr id="9" name="Text 7"/>
          <p:cNvSpPr/>
          <p:nvPr/>
        </p:nvSpPr>
        <p:spPr>
          <a:xfrm>
            <a:off x="1005840" y="3977640"/>
            <a:ext cx="2926080" cy="640080"/>
          </a:xfrm>
          <a:prstGeom prst="rect">
            <a:avLst/>
          </a:prstGeom>
          <a:noFill/>
          <a:ln/>
        </p:spPr>
        <p:txBody>
          <a:bodyPr wrap="square" lIns="0" tIns="0" rIns="0" bIns="0" rtlCol="0" anchor="ctr"/>
          <a:lstStyle/>
          <a:p>
            <a:pPr indent="0" marL="0">
              <a:buNone/>
            </a:pPr>
            <a:r>
              <a:rPr lang="en-US" sz="2200" b="1" dirty="0">
                <a:solidFill>
                  <a:srgbClr val="F5F0E5"/>
                </a:solidFill>
                <a:latin typeface="Georgia" pitchFamily="34" charset="0"/>
                <a:ea typeface="Georgia" pitchFamily="34" charset="-122"/>
                <a:cs typeface="Georgia" pitchFamily="34" charset="-120"/>
              </a:rPr>
              <a:t>Count the ingredients</a:t>
            </a:r>
            <a:endParaRPr lang="en-US" sz="2200" dirty="0"/>
          </a:p>
        </p:txBody>
      </p:sp>
      <p:sp>
        <p:nvSpPr>
          <p:cNvPr id="10" name="Text 8"/>
          <p:cNvSpPr/>
          <p:nvPr/>
        </p:nvSpPr>
        <p:spPr>
          <a:xfrm>
            <a:off x="1005840" y="4754880"/>
            <a:ext cx="2926080" cy="1097280"/>
          </a:xfrm>
          <a:prstGeom prst="rect">
            <a:avLst/>
          </a:prstGeom>
          <a:noFill/>
          <a:ln/>
        </p:spPr>
        <p:txBody>
          <a:bodyPr wrap="square" lIns="0" tIns="0" rIns="0" bIns="0" rtlCol="0" anchor="ctr"/>
          <a:lstStyle/>
          <a:p>
            <a:pPr indent="0" marL="0">
              <a:buNone/>
            </a:pPr>
            <a:r>
              <a:rPr lang="en-US" sz="1400" dirty="0">
                <a:solidFill>
                  <a:srgbClr val="E8DEC9"/>
                </a:solidFill>
                <a:latin typeface="Calibri" pitchFamily="34" charset="0"/>
                <a:ea typeface="Calibri" pitchFamily="34" charset="-122"/>
                <a:cs typeface="Calibri" pitchFamily="34" charset="-120"/>
              </a:rPr>
              <a:t>Whole foods usually have 1–5. UPF often has 15+.</a:t>
            </a:r>
            <a:endParaRPr lang="en-US" sz="1400" dirty="0"/>
          </a:p>
        </p:txBody>
      </p:sp>
      <p:sp>
        <p:nvSpPr>
          <p:cNvPr id="11" name="Shape 9"/>
          <p:cNvSpPr/>
          <p:nvPr/>
        </p:nvSpPr>
        <p:spPr>
          <a:xfrm>
            <a:off x="4434840" y="3200400"/>
            <a:ext cx="3657600" cy="2743200"/>
          </a:xfrm>
          <a:prstGeom prst="rect">
            <a:avLst/>
          </a:prstGeom>
          <a:solidFill>
            <a:srgbClr val="2C3A24"/>
          </a:solidFill>
          <a:ln w="12700">
            <a:solidFill>
              <a:srgbClr val="2C3A24"/>
            </a:solidFill>
            <a:prstDash val="solid"/>
          </a:ln>
        </p:spPr>
      </p:sp>
      <p:sp>
        <p:nvSpPr>
          <p:cNvPr id="12" name="Shape 10"/>
          <p:cNvSpPr/>
          <p:nvPr/>
        </p:nvSpPr>
        <p:spPr>
          <a:xfrm>
            <a:off x="4434840" y="3200400"/>
            <a:ext cx="73152" cy="2743200"/>
          </a:xfrm>
          <a:prstGeom prst="rect">
            <a:avLst/>
          </a:prstGeom>
          <a:solidFill>
            <a:srgbClr val="C8A24B"/>
          </a:solidFill>
          <a:ln w="12700">
            <a:solidFill>
              <a:srgbClr val="C8A24B"/>
            </a:solidFill>
            <a:prstDash val="solid"/>
          </a:ln>
        </p:spPr>
      </p:sp>
      <p:sp>
        <p:nvSpPr>
          <p:cNvPr id="13" name="Text 11"/>
          <p:cNvSpPr/>
          <p:nvPr/>
        </p:nvSpPr>
        <p:spPr>
          <a:xfrm>
            <a:off x="4800600" y="3474720"/>
            <a:ext cx="1371600" cy="457200"/>
          </a:xfrm>
          <a:prstGeom prst="rect">
            <a:avLst/>
          </a:prstGeom>
          <a:noFill/>
          <a:ln/>
        </p:spPr>
        <p:txBody>
          <a:bodyPr wrap="square" lIns="0" tIns="0" rIns="0" bIns="0" rtlCol="0" anchor="ctr"/>
          <a:lstStyle/>
          <a:p>
            <a:pPr indent="0" marL="0">
              <a:buNone/>
            </a:pPr>
            <a:r>
              <a:rPr lang="en-US" sz="1600" i="1" dirty="0">
                <a:solidFill>
                  <a:srgbClr val="C8A24B"/>
                </a:solidFill>
                <a:latin typeface="Georgia" pitchFamily="34" charset="0"/>
                <a:ea typeface="Georgia" pitchFamily="34" charset="-122"/>
                <a:cs typeface="Georgia" pitchFamily="34" charset="-120"/>
              </a:rPr>
              <a:t>02</a:t>
            </a:r>
            <a:endParaRPr lang="en-US" sz="1600" dirty="0"/>
          </a:p>
        </p:txBody>
      </p:sp>
      <p:sp>
        <p:nvSpPr>
          <p:cNvPr id="14" name="Text 12"/>
          <p:cNvSpPr/>
          <p:nvPr/>
        </p:nvSpPr>
        <p:spPr>
          <a:xfrm>
            <a:off x="4800600" y="3977640"/>
            <a:ext cx="2926080" cy="640080"/>
          </a:xfrm>
          <a:prstGeom prst="rect">
            <a:avLst/>
          </a:prstGeom>
          <a:noFill/>
          <a:ln/>
        </p:spPr>
        <p:txBody>
          <a:bodyPr wrap="square" lIns="0" tIns="0" rIns="0" bIns="0" rtlCol="0" anchor="ctr"/>
          <a:lstStyle/>
          <a:p>
            <a:pPr indent="0" marL="0">
              <a:buNone/>
            </a:pPr>
            <a:r>
              <a:rPr lang="en-US" sz="2200" b="1" dirty="0">
                <a:solidFill>
                  <a:srgbClr val="F5F0E5"/>
                </a:solidFill>
                <a:latin typeface="Georgia" pitchFamily="34" charset="0"/>
                <a:ea typeface="Georgia" pitchFamily="34" charset="-122"/>
                <a:cs typeface="Georgia" pitchFamily="34" charset="-120"/>
              </a:rPr>
              <a:t>Spot the chemistry</a:t>
            </a:r>
            <a:endParaRPr lang="en-US" sz="2200" dirty="0"/>
          </a:p>
        </p:txBody>
      </p:sp>
      <p:sp>
        <p:nvSpPr>
          <p:cNvPr id="15" name="Text 13"/>
          <p:cNvSpPr/>
          <p:nvPr/>
        </p:nvSpPr>
        <p:spPr>
          <a:xfrm>
            <a:off x="4800600" y="4754880"/>
            <a:ext cx="2926080" cy="1097280"/>
          </a:xfrm>
          <a:prstGeom prst="rect">
            <a:avLst/>
          </a:prstGeom>
          <a:noFill/>
          <a:ln/>
        </p:spPr>
        <p:txBody>
          <a:bodyPr wrap="square" lIns="0" tIns="0" rIns="0" bIns="0" rtlCol="0" anchor="ctr"/>
          <a:lstStyle/>
          <a:p>
            <a:pPr indent="0" marL="0">
              <a:buNone/>
            </a:pPr>
            <a:r>
              <a:rPr lang="en-US" sz="1400" dirty="0">
                <a:solidFill>
                  <a:srgbClr val="E8DEC9"/>
                </a:solidFill>
                <a:latin typeface="Calibri" pitchFamily="34" charset="0"/>
                <a:ea typeface="Calibri" pitchFamily="34" charset="-122"/>
                <a:cs typeface="Calibri" pitchFamily="34" charset="-120"/>
              </a:rPr>
              <a:t>Mono- and diglycerides, modified starch, soy lecithin = UPF flag.</a:t>
            </a:r>
            <a:endParaRPr lang="en-US" sz="1400" dirty="0"/>
          </a:p>
        </p:txBody>
      </p:sp>
      <p:sp>
        <p:nvSpPr>
          <p:cNvPr id="16" name="Shape 14"/>
          <p:cNvSpPr/>
          <p:nvPr/>
        </p:nvSpPr>
        <p:spPr>
          <a:xfrm>
            <a:off x="8229600" y="3200400"/>
            <a:ext cx="3657600" cy="2743200"/>
          </a:xfrm>
          <a:prstGeom prst="rect">
            <a:avLst/>
          </a:prstGeom>
          <a:solidFill>
            <a:srgbClr val="2C3A24"/>
          </a:solidFill>
          <a:ln w="12700">
            <a:solidFill>
              <a:srgbClr val="2C3A24"/>
            </a:solidFill>
            <a:prstDash val="solid"/>
          </a:ln>
        </p:spPr>
      </p:sp>
      <p:sp>
        <p:nvSpPr>
          <p:cNvPr id="17" name="Shape 15"/>
          <p:cNvSpPr/>
          <p:nvPr/>
        </p:nvSpPr>
        <p:spPr>
          <a:xfrm>
            <a:off x="8229600" y="3200400"/>
            <a:ext cx="73152" cy="2743200"/>
          </a:xfrm>
          <a:prstGeom prst="rect">
            <a:avLst/>
          </a:prstGeom>
          <a:solidFill>
            <a:srgbClr val="C8A24B"/>
          </a:solidFill>
          <a:ln w="12700">
            <a:solidFill>
              <a:srgbClr val="C8A24B"/>
            </a:solidFill>
            <a:prstDash val="solid"/>
          </a:ln>
        </p:spPr>
      </p:sp>
      <p:sp>
        <p:nvSpPr>
          <p:cNvPr id="18" name="Text 16"/>
          <p:cNvSpPr/>
          <p:nvPr/>
        </p:nvSpPr>
        <p:spPr>
          <a:xfrm>
            <a:off x="8595360" y="3474720"/>
            <a:ext cx="1371600" cy="457200"/>
          </a:xfrm>
          <a:prstGeom prst="rect">
            <a:avLst/>
          </a:prstGeom>
          <a:noFill/>
          <a:ln/>
        </p:spPr>
        <p:txBody>
          <a:bodyPr wrap="square" lIns="0" tIns="0" rIns="0" bIns="0" rtlCol="0" anchor="ctr"/>
          <a:lstStyle/>
          <a:p>
            <a:pPr indent="0" marL="0">
              <a:buNone/>
            </a:pPr>
            <a:r>
              <a:rPr lang="en-US" sz="1600" i="1" dirty="0">
                <a:solidFill>
                  <a:srgbClr val="C8A24B"/>
                </a:solidFill>
                <a:latin typeface="Georgia" pitchFamily="34" charset="0"/>
                <a:ea typeface="Georgia" pitchFamily="34" charset="-122"/>
                <a:cs typeface="Georgia" pitchFamily="34" charset="-120"/>
              </a:rPr>
              <a:t>03</a:t>
            </a:r>
            <a:endParaRPr lang="en-US" sz="1600" dirty="0"/>
          </a:p>
        </p:txBody>
      </p:sp>
      <p:sp>
        <p:nvSpPr>
          <p:cNvPr id="19" name="Text 17"/>
          <p:cNvSpPr/>
          <p:nvPr/>
        </p:nvSpPr>
        <p:spPr>
          <a:xfrm>
            <a:off x="8595360" y="3977640"/>
            <a:ext cx="2926080" cy="640080"/>
          </a:xfrm>
          <a:prstGeom prst="rect">
            <a:avLst/>
          </a:prstGeom>
          <a:noFill/>
          <a:ln/>
        </p:spPr>
        <p:txBody>
          <a:bodyPr wrap="square" lIns="0" tIns="0" rIns="0" bIns="0" rtlCol="0" anchor="ctr"/>
          <a:lstStyle/>
          <a:p>
            <a:pPr indent="0" marL="0">
              <a:buNone/>
            </a:pPr>
            <a:r>
              <a:rPr lang="en-US" sz="2200" b="1" dirty="0">
                <a:solidFill>
                  <a:srgbClr val="F5F0E5"/>
                </a:solidFill>
                <a:latin typeface="Georgia" pitchFamily="34" charset="0"/>
                <a:ea typeface="Georgia" pitchFamily="34" charset="-122"/>
                <a:cs typeface="Georgia" pitchFamily="34" charset="-120"/>
              </a:rPr>
              <a:t>Watch added sugars</a:t>
            </a:r>
            <a:endParaRPr lang="en-US" sz="2200" dirty="0"/>
          </a:p>
        </p:txBody>
      </p:sp>
      <p:sp>
        <p:nvSpPr>
          <p:cNvPr id="20" name="Text 18"/>
          <p:cNvSpPr/>
          <p:nvPr/>
        </p:nvSpPr>
        <p:spPr>
          <a:xfrm>
            <a:off x="8595360" y="4754880"/>
            <a:ext cx="2926080" cy="1097280"/>
          </a:xfrm>
          <a:prstGeom prst="rect">
            <a:avLst/>
          </a:prstGeom>
          <a:noFill/>
          <a:ln/>
        </p:spPr>
        <p:txBody>
          <a:bodyPr wrap="square" lIns="0" tIns="0" rIns="0" bIns="0" rtlCol="0" anchor="ctr"/>
          <a:lstStyle/>
          <a:p>
            <a:pPr indent="0" marL="0">
              <a:buNone/>
            </a:pPr>
            <a:r>
              <a:rPr lang="en-US" sz="1400" dirty="0">
                <a:solidFill>
                  <a:srgbClr val="E8DEC9"/>
                </a:solidFill>
                <a:latin typeface="Calibri" pitchFamily="34" charset="0"/>
                <a:ea typeface="Calibri" pitchFamily="34" charset="-122"/>
                <a:cs typeface="Calibri" pitchFamily="34" charset="-120"/>
              </a:rPr>
              <a:t>Sugar, syrup, dextrose, maltodextrin — all in the top 5? Skip it.</a:t>
            </a:r>
            <a:endParaRPr lang="en-US" sz="1400" dirty="0"/>
          </a:p>
        </p:txBody>
      </p:sp>
      <p:sp>
        <p:nvSpPr>
          <p:cNvPr id="21" name="Text 19"/>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E8DEC9"/>
                </a:solidFill>
                <a:latin typeface="Calibri" pitchFamily="34" charset="0"/>
                <a:ea typeface="Calibri" pitchFamily="34" charset="-122"/>
                <a:cs typeface="Calibri" pitchFamily="34" charset="-120"/>
              </a:rPr>
              <a:t>SCLP Part 2  ·  Real Food, Real Health</a:t>
            </a:r>
            <a:endParaRPr lang="en-US" sz="1000" dirty="0"/>
          </a:p>
        </p:txBody>
      </p:sp>
      <p:sp>
        <p:nvSpPr>
          <p:cNvPr id="22" name="Text 20"/>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E8DEC9"/>
                </a:solidFill>
                <a:latin typeface="Calibri" pitchFamily="34" charset="0"/>
                <a:ea typeface="Calibri" pitchFamily="34" charset="-122"/>
                <a:cs typeface="Calibri" pitchFamily="34" charset="-120"/>
              </a:rPr>
              <a:t>10 / 14</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EATING WELL, ACTUALLY</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Three recipes you'll cook this week.</a:t>
            </a:r>
            <a:endParaRPr lang="en-US" sz="3200" dirty="0"/>
          </a:p>
        </p:txBody>
      </p:sp>
      <p:sp>
        <p:nvSpPr>
          <p:cNvPr id="4" name="Shape 2"/>
          <p:cNvSpPr/>
          <p:nvPr/>
        </p:nvSpPr>
        <p:spPr>
          <a:xfrm>
            <a:off x="640080" y="1783080"/>
            <a:ext cx="3657600" cy="4114800"/>
          </a:xfrm>
          <a:prstGeom prst="rect">
            <a:avLst/>
          </a:prstGeom>
          <a:solidFill>
            <a:srgbClr val="FFFFFF"/>
          </a:solidFill>
          <a:ln w="12700">
            <a:solidFill>
              <a:srgbClr val="D9CFB8"/>
            </a:solidFill>
            <a:prstDash val="solid"/>
          </a:ln>
          <a:effectLst>
            <a:outerShdw sx="100000" sy="100000" kx="0" ky="0" algn="bl" rotWithShape="0" blurRad="101600" dist="25400" dir="5400000">
              <a:srgbClr val="000000">
                <a:alpha val="6000"/>
              </a:srgbClr>
            </a:outerShdw>
          </a:effectLst>
        </p:spPr>
      </p:sp>
      <p:sp>
        <p:nvSpPr>
          <p:cNvPr id="5" name="Shape 3"/>
          <p:cNvSpPr/>
          <p:nvPr/>
        </p:nvSpPr>
        <p:spPr>
          <a:xfrm>
            <a:off x="640080" y="1783080"/>
            <a:ext cx="3657600" cy="1371600"/>
          </a:xfrm>
          <a:prstGeom prst="rect">
            <a:avLst/>
          </a:prstGeom>
          <a:solidFill>
            <a:srgbClr val="3F5233"/>
          </a:solidFill>
          <a:ln w="12700">
            <a:solidFill>
              <a:srgbClr val="3F5233"/>
            </a:solidFill>
            <a:prstDash val="solid"/>
          </a:ln>
        </p:spPr>
      </p:sp>
      <p:pic>
        <p:nvPicPr>
          <p:cNvPr id="6" name="Image 0" descr="preencoded.png"/>
          <p:cNvPicPr>
            <a:picLocks noChangeAspect="1"/>
          </p:cNvPicPr>
          <p:nvPr/>
        </p:nvPicPr>
        <p:blipFill>
          <a:blip r:embed="rId1"/>
          <a:stretch>
            <a:fillRect/>
          </a:stretch>
        </p:blipFill>
        <p:spPr>
          <a:xfrm>
            <a:off x="2057400" y="2057400"/>
            <a:ext cx="822960" cy="822960"/>
          </a:xfrm>
          <a:prstGeom prst="rect">
            <a:avLst/>
          </a:prstGeom>
        </p:spPr>
      </p:pic>
      <p:sp>
        <p:nvSpPr>
          <p:cNvPr id="7" name="Text 4"/>
          <p:cNvSpPr/>
          <p:nvPr/>
        </p:nvSpPr>
        <p:spPr>
          <a:xfrm>
            <a:off x="914400" y="3291840"/>
            <a:ext cx="310896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BREAKFAST</a:t>
            </a:r>
            <a:endParaRPr lang="en-US" sz="1100" dirty="0"/>
          </a:p>
        </p:txBody>
      </p:sp>
      <p:sp>
        <p:nvSpPr>
          <p:cNvPr id="8" name="Text 5"/>
          <p:cNvSpPr/>
          <p:nvPr/>
        </p:nvSpPr>
        <p:spPr>
          <a:xfrm>
            <a:off x="914400" y="3566160"/>
            <a:ext cx="3108960" cy="86868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Overnight Oats</a:t>
            </a:r>
            <a:endParaRPr lang="en-US" sz="2200" dirty="0"/>
          </a:p>
        </p:txBody>
      </p:sp>
      <p:sp>
        <p:nvSpPr>
          <p:cNvPr id="9" name="Text 6"/>
          <p:cNvSpPr/>
          <p:nvPr/>
        </p:nvSpPr>
        <p:spPr>
          <a:xfrm>
            <a:off x="914400" y="4526280"/>
            <a:ext cx="3108960" cy="274320"/>
          </a:xfrm>
          <a:prstGeom prst="rect">
            <a:avLst/>
          </a:prstGeom>
          <a:noFill/>
          <a:ln/>
        </p:spPr>
        <p:txBody>
          <a:bodyPr wrap="square" lIns="0" tIns="0" rIns="0" bIns="0" rtlCol="0" anchor="ctr"/>
          <a:lstStyle/>
          <a:p>
            <a:pPr indent="0" marL="0">
              <a:buNone/>
            </a:pPr>
            <a:r>
              <a:rPr lang="en-US" sz="1300" i="1" dirty="0">
                <a:solidFill>
                  <a:srgbClr val="6E6A60"/>
                </a:solidFill>
                <a:latin typeface="Calibri" pitchFamily="34" charset="0"/>
                <a:ea typeface="Calibri" pitchFamily="34" charset="-122"/>
                <a:cs typeface="Calibri" pitchFamily="34" charset="-120"/>
              </a:rPr>
              <a:t>5 min · no cook</a:t>
            </a:r>
            <a:endParaRPr lang="en-US" sz="1300" dirty="0"/>
          </a:p>
        </p:txBody>
      </p:sp>
      <p:sp>
        <p:nvSpPr>
          <p:cNvPr id="10" name="Shape 7"/>
          <p:cNvSpPr/>
          <p:nvPr/>
        </p:nvSpPr>
        <p:spPr>
          <a:xfrm>
            <a:off x="914400" y="4892040"/>
            <a:ext cx="548640" cy="27432"/>
          </a:xfrm>
          <a:prstGeom prst="rect">
            <a:avLst/>
          </a:prstGeom>
          <a:solidFill>
            <a:srgbClr val="C8A24B"/>
          </a:solidFill>
          <a:ln w="12700">
            <a:solidFill>
              <a:srgbClr val="C8A24B"/>
            </a:solidFill>
            <a:prstDash val="solid"/>
          </a:ln>
        </p:spPr>
      </p:sp>
      <p:sp>
        <p:nvSpPr>
          <p:cNvPr id="11" name="Text 8"/>
          <p:cNvSpPr/>
          <p:nvPr/>
        </p:nvSpPr>
        <p:spPr>
          <a:xfrm>
            <a:off x="914400" y="5029200"/>
            <a:ext cx="3108960" cy="77724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Rolled oats, milk, yogurt, berries, honey.</a:t>
            </a:r>
            <a:endParaRPr lang="en-US" sz="1300" dirty="0"/>
          </a:p>
        </p:txBody>
      </p:sp>
      <p:sp>
        <p:nvSpPr>
          <p:cNvPr id="12" name="Shape 9"/>
          <p:cNvSpPr/>
          <p:nvPr/>
        </p:nvSpPr>
        <p:spPr>
          <a:xfrm>
            <a:off x="4434840" y="1783080"/>
            <a:ext cx="3657600" cy="4114800"/>
          </a:xfrm>
          <a:prstGeom prst="rect">
            <a:avLst/>
          </a:prstGeom>
          <a:solidFill>
            <a:srgbClr val="FFFFFF"/>
          </a:solidFill>
          <a:ln w="12700">
            <a:solidFill>
              <a:srgbClr val="D9CFB8"/>
            </a:solidFill>
            <a:prstDash val="solid"/>
          </a:ln>
          <a:effectLst>
            <a:outerShdw sx="100000" sy="100000" kx="0" ky="0" algn="bl" rotWithShape="0" blurRad="101600" dist="25400" dir="5400000">
              <a:srgbClr val="000000">
                <a:alpha val="6000"/>
              </a:srgbClr>
            </a:outerShdw>
          </a:effectLst>
        </p:spPr>
      </p:sp>
      <p:sp>
        <p:nvSpPr>
          <p:cNvPr id="13" name="Shape 10"/>
          <p:cNvSpPr/>
          <p:nvPr/>
        </p:nvSpPr>
        <p:spPr>
          <a:xfrm>
            <a:off x="4434840" y="1783080"/>
            <a:ext cx="3657600" cy="1371600"/>
          </a:xfrm>
          <a:prstGeom prst="rect">
            <a:avLst/>
          </a:prstGeom>
          <a:solidFill>
            <a:srgbClr val="3F5233"/>
          </a:solidFill>
          <a:ln w="12700">
            <a:solidFill>
              <a:srgbClr val="3F5233"/>
            </a:solidFill>
            <a:prstDash val="solid"/>
          </a:ln>
        </p:spPr>
      </p:sp>
      <p:pic>
        <p:nvPicPr>
          <p:cNvPr id="14" name="Image 1" descr="preencoded.png"/>
          <p:cNvPicPr>
            <a:picLocks noChangeAspect="1"/>
          </p:cNvPicPr>
          <p:nvPr/>
        </p:nvPicPr>
        <p:blipFill>
          <a:blip r:embed="rId2"/>
          <a:stretch>
            <a:fillRect/>
          </a:stretch>
        </p:blipFill>
        <p:spPr>
          <a:xfrm>
            <a:off x="5852160" y="2057400"/>
            <a:ext cx="822960" cy="822960"/>
          </a:xfrm>
          <a:prstGeom prst="rect">
            <a:avLst/>
          </a:prstGeom>
        </p:spPr>
      </p:pic>
      <p:sp>
        <p:nvSpPr>
          <p:cNvPr id="15" name="Text 11"/>
          <p:cNvSpPr/>
          <p:nvPr/>
        </p:nvSpPr>
        <p:spPr>
          <a:xfrm>
            <a:off x="4709160" y="3291840"/>
            <a:ext cx="310896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LUNCH</a:t>
            </a:r>
            <a:endParaRPr lang="en-US" sz="1100" dirty="0"/>
          </a:p>
        </p:txBody>
      </p:sp>
      <p:sp>
        <p:nvSpPr>
          <p:cNvPr id="16" name="Text 12"/>
          <p:cNvSpPr/>
          <p:nvPr/>
        </p:nvSpPr>
        <p:spPr>
          <a:xfrm>
            <a:off x="4709160" y="3566160"/>
            <a:ext cx="3108960" cy="86868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Lemon-Tahini Power Bowl</a:t>
            </a:r>
            <a:endParaRPr lang="en-US" sz="2200" dirty="0"/>
          </a:p>
        </p:txBody>
      </p:sp>
      <p:sp>
        <p:nvSpPr>
          <p:cNvPr id="17" name="Text 13"/>
          <p:cNvSpPr/>
          <p:nvPr/>
        </p:nvSpPr>
        <p:spPr>
          <a:xfrm>
            <a:off x="4709160" y="4526280"/>
            <a:ext cx="3108960" cy="274320"/>
          </a:xfrm>
          <a:prstGeom prst="rect">
            <a:avLst/>
          </a:prstGeom>
          <a:noFill/>
          <a:ln/>
        </p:spPr>
        <p:txBody>
          <a:bodyPr wrap="square" lIns="0" tIns="0" rIns="0" bIns="0" rtlCol="0" anchor="ctr"/>
          <a:lstStyle/>
          <a:p>
            <a:pPr indent="0" marL="0">
              <a:buNone/>
            </a:pPr>
            <a:r>
              <a:rPr lang="en-US" sz="1300" i="1" dirty="0">
                <a:solidFill>
                  <a:srgbClr val="6E6A60"/>
                </a:solidFill>
                <a:latin typeface="Calibri" pitchFamily="34" charset="0"/>
                <a:ea typeface="Calibri" pitchFamily="34" charset="-122"/>
                <a:cs typeface="Calibri" pitchFamily="34" charset="-120"/>
              </a:rPr>
              <a:t>10 min</a:t>
            </a:r>
            <a:endParaRPr lang="en-US" sz="1300" dirty="0"/>
          </a:p>
        </p:txBody>
      </p:sp>
      <p:sp>
        <p:nvSpPr>
          <p:cNvPr id="18" name="Shape 14"/>
          <p:cNvSpPr/>
          <p:nvPr/>
        </p:nvSpPr>
        <p:spPr>
          <a:xfrm>
            <a:off x="4709160" y="4892040"/>
            <a:ext cx="548640" cy="27432"/>
          </a:xfrm>
          <a:prstGeom prst="rect">
            <a:avLst/>
          </a:prstGeom>
          <a:solidFill>
            <a:srgbClr val="C8A24B"/>
          </a:solidFill>
          <a:ln w="12700">
            <a:solidFill>
              <a:srgbClr val="C8A24B"/>
            </a:solidFill>
            <a:prstDash val="solid"/>
          </a:ln>
        </p:spPr>
      </p:sp>
      <p:sp>
        <p:nvSpPr>
          <p:cNvPr id="19" name="Text 15"/>
          <p:cNvSpPr/>
          <p:nvPr/>
        </p:nvSpPr>
        <p:spPr>
          <a:xfrm>
            <a:off x="4709160" y="5029200"/>
            <a:ext cx="3108960" cy="77724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Chickpeas, greens, cucumber, grain, tahini-lemon.</a:t>
            </a:r>
            <a:endParaRPr lang="en-US" sz="1300" dirty="0"/>
          </a:p>
        </p:txBody>
      </p:sp>
      <p:sp>
        <p:nvSpPr>
          <p:cNvPr id="20" name="Shape 16"/>
          <p:cNvSpPr/>
          <p:nvPr/>
        </p:nvSpPr>
        <p:spPr>
          <a:xfrm>
            <a:off x="8229600" y="1783080"/>
            <a:ext cx="3657600" cy="4114800"/>
          </a:xfrm>
          <a:prstGeom prst="rect">
            <a:avLst/>
          </a:prstGeom>
          <a:solidFill>
            <a:srgbClr val="FFFFFF"/>
          </a:solidFill>
          <a:ln w="12700">
            <a:solidFill>
              <a:srgbClr val="D9CFB8"/>
            </a:solidFill>
            <a:prstDash val="solid"/>
          </a:ln>
          <a:effectLst>
            <a:outerShdw sx="100000" sy="100000" kx="0" ky="0" algn="bl" rotWithShape="0" blurRad="101600" dist="25400" dir="5400000">
              <a:srgbClr val="000000">
                <a:alpha val="6000"/>
              </a:srgbClr>
            </a:outerShdw>
          </a:effectLst>
        </p:spPr>
      </p:sp>
      <p:sp>
        <p:nvSpPr>
          <p:cNvPr id="21" name="Shape 17"/>
          <p:cNvSpPr/>
          <p:nvPr/>
        </p:nvSpPr>
        <p:spPr>
          <a:xfrm>
            <a:off x="8229600" y="1783080"/>
            <a:ext cx="3657600" cy="1371600"/>
          </a:xfrm>
          <a:prstGeom prst="rect">
            <a:avLst/>
          </a:prstGeom>
          <a:solidFill>
            <a:srgbClr val="3F5233"/>
          </a:solidFill>
          <a:ln w="12700">
            <a:solidFill>
              <a:srgbClr val="3F5233"/>
            </a:solidFill>
            <a:prstDash val="solid"/>
          </a:ln>
        </p:spPr>
      </p:sp>
      <p:pic>
        <p:nvPicPr>
          <p:cNvPr id="22" name="Image 2" descr="preencoded.png"/>
          <p:cNvPicPr>
            <a:picLocks noChangeAspect="1"/>
          </p:cNvPicPr>
          <p:nvPr/>
        </p:nvPicPr>
        <p:blipFill>
          <a:blip r:embed="rId3"/>
          <a:stretch>
            <a:fillRect/>
          </a:stretch>
        </p:blipFill>
        <p:spPr>
          <a:xfrm>
            <a:off x="9646920" y="2057400"/>
            <a:ext cx="822960" cy="822960"/>
          </a:xfrm>
          <a:prstGeom prst="rect">
            <a:avLst/>
          </a:prstGeom>
        </p:spPr>
      </p:pic>
      <p:sp>
        <p:nvSpPr>
          <p:cNvPr id="23" name="Text 18"/>
          <p:cNvSpPr/>
          <p:nvPr/>
        </p:nvSpPr>
        <p:spPr>
          <a:xfrm>
            <a:off x="8503920" y="3291840"/>
            <a:ext cx="310896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DINNER</a:t>
            </a:r>
            <a:endParaRPr lang="en-US" sz="1100" dirty="0"/>
          </a:p>
        </p:txBody>
      </p:sp>
      <p:sp>
        <p:nvSpPr>
          <p:cNvPr id="24" name="Text 19"/>
          <p:cNvSpPr/>
          <p:nvPr/>
        </p:nvSpPr>
        <p:spPr>
          <a:xfrm>
            <a:off x="8503920" y="3566160"/>
            <a:ext cx="3108960" cy="86868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Sheet-Pan Chicken &amp; Veggies</a:t>
            </a:r>
            <a:endParaRPr lang="en-US" sz="2200" dirty="0"/>
          </a:p>
        </p:txBody>
      </p:sp>
      <p:sp>
        <p:nvSpPr>
          <p:cNvPr id="25" name="Text 20"/>
          <p:cNvSpPr/>
          <p:nvPr/>
        </p:nvSpPr>
        <p:spPr>
          <a:xfrm>
            <a:off x="8503920" y="4526280"/>
            <a:ext cx="3108960" cy="274320"/>
          </a:xfrm>
          <a:prstGeom prst="rect">
            <a:avLst/>
          </a:prstGeom>
          <a:noFill/>
          <a:ln/>
        </p:spPr>
        <p:txBody>
          <a:bodyPr wrap="square" lIns="0" tIns="0" rIns="0" bIns="0" rtlCol="0" anchor="ctr"/>
          <a:lstStyle/>
          <a:p>
            <a:pPr indent="0" marL="0">
              <a:buNone/>
            </a:pPr>
            <a:r>
              <a:rPr lang="en-US" sz="1300" i="1" dirty="0">
                <a:solidFill>
                  <a:srgbClr val="6E6A60"/>
                </a:solidFill>
                <a:latin typeface="Calibri" pitchFamily="34" charset="0"/>
                <a:ea typeface="Calibri" pitchFamily="34" charset="-122"/>
                <a:cs typeface="Calibri" pitchFamily="34" charset="-120"/>
              </a:rPr>
              <a:t>25 min · 1 pan</a:t>
            </a:r>
            <a:endParaRPr lang="en-US" sz="1300" dirty="0"/>
          </a:p>
        </p:txBody>
      </p:sp>
      <p:sp>
        <p:nvSpPr>
          <p:cNvPr id="26" name="Shape 21"/>
          <p:cNvSpPr/>
          <p:nvPr/>
        </p:nvSpPr>
        <p:spPr>
          <a:xfrm>
            <a:off x="8503920" y="4892040"/>
            <a:ext cx="548640" cy="27432"/>
          </a:xfrm>
          <a:prstGeom prst="rect">
            <a:avLst/>
          </a:prstGeom>
          <a:solidFill>
            <a:srgbClr val="C8A24B"/>
          </a:solidFill>
          <a:ln w="12700">
            <a:solidFill>
              <a:srgbClr val="C8A24B"/>
            </a:solidFill>
            <a:prstDash val="solid"/>
          </a:ln>
        </p:spPr>
      </p:sp>
      <p:sp>
        <p:nvSpPr>
          <p:cNvPr id="27" name="Text 22"/>
          <p:cNvSpPr/>
          <p:nvPr/>
        </p:nvSpPr>
        <p:spPr>
          <a:xfrm>
            <a:off x="8503920" y="5029200"/>
            <a:ext cx="3108960" cy="77724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Chicken thighs, broccoli, sweet potato, olive oil.</a:t>
            </a:r>
            <a:endParaRPr lang="en-US" sz="1300" dirty="0"/>
          </a:p>
        </p:txBody>
      </p:sp>
      <p:sp>
        <p:nvSpPr>
          <p:cNvPr id="28" name="Text 23"/>
          <p:cNvSpPr/>
          <p:nvPr/>
        </p:nvSpPr>
        <p:spPr>
          <a:xfrm>
            <a:off x="640080" y="6035040"/>
            <a:ext cx="10972800" cy="274320"/>
          </a:xfrm>
          <a:prstGeom prst="rect">
            <a:avLst/>
          </a:prstGeom>
          <a:noFill/>
          <a:ln/>
        </p:spPr>
        <p:txBody>
          <a:bodyPr wrap="square" lIns="0" tIns="0" rIns="0" bIns="0" rtlCol="0" anchor="ctr"/>
          <a:lstStyle/>
          <a:p>
            <a:pPr algn="ctr" indent="0" marL="0">
              <a:buNone/>
            </a:pPr>
            <a:r>
              <a:rPr lang="en-US" sz="1200" i="1" dirty="0">
                <a:solidFill>
                  <a:srgbClr val="6E6A60"/>
                </a:solidFill>
                <a:latin typeface="Calibri" pitchFamily="34" charset="0"/>
                <a:ea typeface="Calibri" pitchFamily="34" charset="-122"/>
                <a:cs typeface="Calibri" pitchFamily="34" charset="-120"/>
              </a:rPr>
              <a:t>Full recipe cards in your handout pack.</a:t>
            </a:r>
            <a:endParaRPr lang="en-US" sz="1200" dirty="0"/>
          </a:p>
        </p:txBody>
      </p:sp>
      <p:sp>
        <p:nvSpPr>
          <p:cNvPr id="29" name="Text 24"/>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30" name="Text 25"/>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11 / 14</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TAKE IT HOME</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The 7-Day Swap Challenge.</a:t>
            </a:r>
            <a:endParaRPr lang="en-US" sz="3200" dirty="0"/>
          </a:p>
        </p:txBody>
      </p:sp>
      <p:sp>
        <p:nvSpPr>
          <p:cNvPr id="4" name="Text 2"/>
          <p:cNvSpPr/>
          <p:nvPr/>
        </p:nvSpPr>
        <p:spPr>
          <a:xfrm>
            <a:off x="640080" y="1417320"/>
            <a:ext cx="10972800" cy="457200"/>
          </a:xfrm>
          <a:prstGeom prst="rect">
            <a:avLst/>
          </a:prstGeom>
          <a:noFill/>
          <a:ln/>
        </p:spPr>
        <p:txBody>
          <a:bodyPr wrap="square" lIns="0" tIns="0" rIns="0" bIns="0" rtlCol="0" anchor="ctr"/>
          <a:lstStyle/>
          <a:p>
            <a:pPr indent="0" marL="0">
              <a:buNone/>
            </a:pPr>
            <a:r>
              <a:rPr lang="en-US" sz="1600" i="1" dirty="0">
                <a:solidFill>
                  <a:srgbClr val="6E6A60"/>
                </a:solidFill>
                <a:latin typeface="Calibri" pitchFamily="34" charset="0"/>
                <a:ea typeface="Calibri" pitchFamily="34" charset="-122"/>
                <a:cs typeface="Calibri" pitchFamily="34" charset="-120"/>
              </a:rPr>
              <a:t>One small change a day. By Sunday, your kitchen looks different — and so do you.</a:t>
            </a:r>
            <a:endParaRPr lang="en-US" sz="1600" dirty="0"/>
          </a:p>
        </p:txBody>
      </p:sp>
      <p:sp>
        <p:nvSpPr>
          <p:cNvPr id="5" name="Shape 3"/>
          <p:cNvSpPr/>
          <p:nvPr/>
        </p:nvSpPr>
        <p:spPr>
          <a:xfrm>
            <a:off x="640080" y="2057400"/>
            <a:ext cx="1097280" cy="457200"/>
          </a:xfrm>
          <a:prstGeom prst="rect">
            <a:avLst/>
          </a:prstGeom>
          <a:solidFill>
            <a:srgbClr val="3F5233"/>
          </a:solidFill>
          <a:ln w="12700">
            <a:solidFill>
              <a:srgbClr val="FFFFFF"/>
            </a:solidFill>
            <a:prstDash val="solid"/>
          </a:ln>
        </p:spPr>
      </p:sp>
      <p:sp>
        <p:nvSpPr>
          <p:cNvPr id="6" name="Text 4"/>
          <p:cNvSpPr/>
          <p:nvPr/>
        </p:nvSpPr>
        <p:spPr>
          <a:xfrm>
            <a:off x="640080" y="2057400"/>
            <a:ext cx="1097280" cy="457200"/>
          </a:xfrm>
          <a:prstGeom prst="rect">
            <a:avLst/>
          </a:prstGeom>
          <a:noFill/>
          <a:ln/>
        </p:spPr>
        <p:txBody>
          <a:bodyPr wrap="square" lIns="0" tIns="0" rIns="0" bIns="0" rtlCol="0" anchor="ctr"/>
          <a:lstStyle/>
          <a:p>
            <a:pPr algn="ctr" indent="0" marL="0">
              <a:buNone/>
            </a:pPr>
            <a:r>
              <a:rPr lang="en-US" sz="1200" b="1" spc="300" kern="0" dirty="0">
                <a:solidFill>
                  <a:srgbClr val="F5F0E5"/>
                </a:solidFill>
                <a:latin typeface="Calibri" pitchFamily="34" charset="0"/>
                <a:ea typeface="Calibri" pitchFamily="34" charset="-122"/>
                <a:cs typeface="Calibri" pitchFamily="34" charset="-120"/>
              </a:rPr>
              <a:t>MON</a:t>
            </a:r>
            <a:endParaRPr lang="en-US" sz="1200" dirty="0"/>
          </a:p>
        </p:txBody>
      </p:sp>
      <p:sp>
        <p:nvSpPr>
          <p:cNvPr id="7" name="Text 5"/>
          <p:cNvSpPr/>
          <p:nvPr/>
        </p:nvSpPr>
        <p:spPr>
          <a:xfrm>
            <a:off x="1920240" y="2084832"/>
            <a:ext cx="914400" cy="411480"/>
          </a:xfrm>
          <a:prstGeom prst="rect">
            <a:avLst/>
          </a:prstGeom>
          <a:noFill/>
          <a:ln/>
        </p:spPr>
        <p:txBody>
          <a:bodyPr wrap="square" lIns="0" tIns="0" rIns="0" bIns="0" rtlCol="0" anchor="ctr"/>
          <a:lstStyle/>
          <a:p>
            <a:pPr indent="0" marL="0">
              <a:buNone/>
            </a:pPr>
            <a:r>
              <a:rPr lang="en-US" sz="1400" i="1" dirty="0">
                <a:solidFill>
                  <a:srgbClr val="6E6A60"/>
                </a:solidFill>
                <a:latin typeface="Georgia" pitchFamily="34" charset="0"/>
                <a:ea typeface="Georgia" pitchFamily="34" charset="-122"/>
                <a:cs typeface="Georgia" pitchFamily="34" charset="-120"/>
              </a:rPr>
              <a:t>Day 1</a:t>
            </a:r>
            <a:endParaRPr lang="en-US" sz="1400" dirty="0"/>
          </a:p>
        </p:txBody>
      </p:sp>
      <p:sp>
        <p:nvSpPr>
          <p:cNvPr id="8" name="Text 6"/>
          <p:cNvSpPr/>
          <p:nvPr/>
        </p:nvSpPr>
        <p:spPr>
          <a:xfrm>
            <a:off x="2926080" y="2057400"/>
            <a:ext cx="8686800" cy="457200"/>
          </a:xfrm>
          <a:prstGeom prst="rect">
            <a:avLst/>
          </a:prstGeom>
          <a:noFill/>
          <a:ln/>
        </p:spPr>
        <p:txBody>
          <a:bodyPr wrap="square" lIns="0" tIns="0" rIns="0" bIns="0" rtlCol="0" anchor="ctr"/>
          <a:lstStyle/>
          <a:p>
            <a:pPr indent="0" marL="0">
              <a:buNone/>
            </a:pPr>
            <a:r>
              <a:rPr lang="en-US" sz="1500" dirty="0">
                <a:solidFill>
                  <a:srgbClr val="2A2823"/>
                </a:solidFill>
                <a:latin typeface="Calibri" pitchFamily="34" charset="0"/>
                <a:ea typeface="Calibri" pitchFamily="34" charset="-122"/>
                <a:cs typeface="Calibri" pitchFamily="34" charset="-120"/>
              </a:rPr>
              <a:t>Swap soda for sparkling water + lemon</a:t>
            </a:r>
            <a:endParaRPr lang="en-US" sz="1500" dirty="0"/>
          </a:p>
        </p:txBody>
      </p:sp>
      <p:sp>
        <p:nvSpPr>
          <p:cNvPr id="9" name="Shape 7"/>
          <p:cNvSpPr/>
          <p:nvPr/>
        </p:nvSpPr>
        <p:spPr>
          <a:xfrm>
            <a:off x="640080" y="2560320"/>
            <a:ext cx="10972800" cy="9144"/>
          </a:xfrm>
          <a:prstGeom prst="rect">
            <a:avLst/>
          </a:prstGeom>
          <a:solidFill>
            <a:srgbClr val="D9CFB8"/>
          </a:solidFill>
          <a:ln w="12700">
            <a:solidFill>
              <a:srgbClr val="D9CFB8"/>
            </a:solidFill>
            <a:prstDash val="solid"/>
          </a:ln>
        </p:spPr>
      </p:sp>
      <p:sp>
        <p:nvSpPr>
          <p:cNvPr id="10" name="Shape 8"/>
          <p:cNvSpPr/>
          <p:nvPr/>
        </p:nvSpPr>
        <p:spPr>
          <a:xfrm>
            <a:off x="640080" y="2624328"/>
            <a:ext cx="1097280" cy="457200"/>
          </a:xfrm>
          <a:prstGeom prst="rect">
            <a:avLst/>
          </a:prstGeom>
          <a:solidFill>
            <a:srgbClr val="B66E47"/>
          </a:solidFill>
          <a:ln w="12700">
            <a:solidFill>
              <a:srgbClr val="FFFFFF"/>
            </a:solidFill>
            <a:prstDash val="solid"/>
          </a:ln>
        </p:spPr>
      </p:sp>
      <p:sp>
        <p:nvSpPr>
          <p:cNvPr id="11" name="Text 9"/>
          <p:cNvSpPr/>
          <p:nvPr/>
        </p:nvSpPr>
        <p:spPr>
          <a:xfrm>
            <a:off x="640080" y="2624328"/>
            <a:ext cx="1097280" cy="457200"/>
          </a:xfrm>
          <a:prstGeom prst="rect">
            <a:avLst/>
          </a:prstGeom>
          <a:noFill/>
          <a:ln/>
        </p:spPr>
        <p:txBody>
          <a:bodyPr wrap="square" lIns="0" tIns="0" rIns="0" bIns="0" rtlCol="0" anchor="ctr"/>
          <a:lstStyle/>
          <a:p>
            <a:pPr algn="ctr" indent="0" marL="0">
              <a:buNone/>
            </a:pPr>
            <a:r>
              <a:rPr lang="en-US" sz="1200" b="1" spc="300" kern="0" dirty="0">
                <a:solidFill>
                  <a:srgbClr val="F5F0E5"/>
                </a:solidFill>
                <a:latin typeface="Calibri" pitchFamily="34" charset="0"/>
                <a:ea typeface="Calibri" pitchFamily="34" charset="-122"/>
                <a:cs typeface="Calibri" pitchFamily="34" charset="-120"/>
              </a:rPr>
              <a:t>TUE</a:t>
            </a:r>
            <a:endParaRPr lang="en-US" sz="1200" dirty="0"/>
          </a:p>
        </p:txBody>
      </p:sp>
      <p:sp>
        <p:nvSpPr>
          <p:cNvPr id="12" name="Text 10"/>
          <p:cNvSpPr/>
          <p:nvPr/>
        </p:nvSpPr>
        <p:spPr>
          <a:xfrm>
            <a:off x="1920240" y="2651760"/>
            <a:ext cx="914400" cy="411480"/>
          </a:xfrm>
          <a:prstGeom prst="rect">
            <a:avLst/>
          </a:prstGeom>
          <a:noFill/>
          <a:ln/>
        </p:spPr>
        <p:txBody>
          <a:bodyPr wrap="square" lIns="0" tIns="0" rIns="0" bIns="0" rtlCol="0" anchor="ctr"/>
          <a:lstStyle/>
          <a:p>
            <a:pPr indent="0" marL="0">
              <a:buNone/>
            </a:pPr>
            <a:r>
              <a:rPr lang="en-US" sz="1400" i="1" dirty="0">
                <a:solidFill>
                  <a:srgbClr val="6E6A60"/>
                </a:solidFill>
                <a:latin typeface="Georgia" pitchFamily="34" charset="0"/>
                <a:ea typeface="Georgia" pitchFamily="34" charset="-122"/>
                <a:cs typeface="Georgia" pitchFamily="34" charset="-120"/>
              </a:rPr>
              <a:t>Day 2</a:t>
            </a:r>
            <a:endParaRPr lang="en-US" sz="1400" dirty="0"/>
          </a:p>
        </p:txBody>
      </p:sp>
      <p:sp>
        <p:nvSpPr>
          <p:cNvPr id="13" name="Text 11"/>
          <p:cNvSpPr/>
          <p:nvPr/>
        </p:nvSpPr>
        <p:spPr>
          <a:xfrm>
            <a:off x="2926080" y="2624328"/>
            <a:ext cx="8686800" cy="457200"/>
          </a:xfrm>
          <a:prstGeom prst="rect">
            <a:avLst/>
          </a:prstGeom>
          <a:noFill/>
          <a:ln/>
        </p:spPr>
        <p:txBody>
          <a:bodyPr wrap="square" lIns="0" tIns="0" rIns="0" bIns="0" rtlCol="0" anchor="ctr"/>
          <a:lstStyle/>
          <a:p>
            <a:pPr indent="0" marL="0">
              <a:buNone/>
            </a:pPr>
            <a:r>
              <a:rPr lang="en-US" sz="1500" dirty="0">
                <a:solidFill>
                  <a:srgbClr val="2A2823"/>
                </a:solidFill>
                <a:latin typeface="Calibri" pitchFamily="34" charset="0"/>
                <a:ea typeface="Calibri" pitchFamily="34" charset="-122"/>
                <a:cs typeface="Calibri" pitchFamily="34" charset="-120"/>
              </a:rPr>
              <a:t>Swap flavored yogurt for plain + fruit</a:t>
            </a:r>
            <a:endParaRPr lang="en-US" sz="1500" dirty="0"/>
          </a:p>
        </p:txBody>
      </p:sp>
      <p:sp>
        <p:nvSpPr>
          <p:cNvPr id="14" name="Shape 12"/>
          <p:cNvSpPr/>
          <p:nvPr/>
        </p:nvSpPr>
        <p:spPr>
          <a:xfrm>
            <a:off x="640080" y="3127248"/>
            <a:ext cx="10972800" cy="9144"/>
          </a:xfrm>
          <a:prstGeom prst="rect">
            <a:avLst/>
          </a:prstGeom>
          <a:solidFill>
            <a:srgbClr val="D9CFB8"/>
          </a:solidFill>
          <a:ln w="12700">
            <a:solidFill>
              <a:srgbClr val="D9CFB8"/>
            </a:solidFill>
            <a:prstDash val="solid"/>
          </a:ln>
        </p:spPr>
      </p:sp>
      <p:sp>
        <p:nvSpPr>
          <p:cNvPr id="15" name="Shape 13"/>
          <p:cNvSpPr/>
          <p:nvPr/>
        </p:nvSpPr>
        <p:spPr>
          <a:xfrm>
            <a:off x="640080" y="3191256"/>
            <a:ext cx="1097280" cy="457200"/>
          </a:xfrm>
          <a:prstGeom prst="rect">
            <a:avLst/>
          </a:prstGeom>
          <a:solidFill>
            <a:srgbClr val="3F5233"/>
          </a:solidFill>
          <a:ln w="12700">
            <a:solidFill>
              <a:srgbClr val="FFFFFF"/>
            </a:solidFill>
            <a:prstDash val="solid"/>
          </a:ln>
        </p:spPr>
      </p:sp>
      <p:sp>
        <p:nvSpPr>
          <p:cNvPr id="16" name="Text 14"/>
          <p:cNvSpPr/>
          <p:nvPr/>
        </p:nvSpPr>
        <p:spPr>
          <a:xfrm>
            <a:off x="640080" y="3191256"/>
            <a:ext cx="1097280" cy="457200"/>
          </a:xfrm>
          <a:prstGeom prst="rect">
            <a:avLst/>
          </a:prstGeom>
          <a:noFill/>
          <a:ln/>
        </p:spPr>
        <p:txBody>
          <a:bodyPr wrap="square" lIns="0" tIns="0" rIns="0" bIns="0" rtlCol="0" anchor="ctr"/>
          <a:lstStyle/>
          <a:p>
            <a:pPr algn="ctr" indent="0" marL="0">
              <a:buNone/>
            </a:pPr>
            <a:r>
              <a:rPr lang="en-US" sz="1200" b="1" spc="300" kern="0" dirty="0">
                <a:solidFill>
                  <a:srgbClr val="F5F0E5"/>
                </a:solidFill>
                <a:latin typeface="Calibri" pitchFamily="34" charset="0"/>
                <a:ea typeface="Calibri" pitchFamily="34" charset="-122"/>
                <a:cs typeface="Calibri" pitchFamily="34" charset="-120"/>
              </a:rPr>
              <a:t>WED</a:t>
            </a:r>
            <a:endParaRPr lang="en-US" sz="1200" dirty="0"/>
          </a:p>
        </p:txBody>
      </p:sp>
      <p:sp>
        <p:nvSpPr>
          <p:cNvPr id="17" name="Text 15"/>
          <p:cNvSpPr/>
          <p:nvPr/>
        </p:nvSpPr>
        <p:spPr>
          <a:xfrm>
            <a:off x="1920240" y="3218688"/>
            <a:ext cx="914400" cy="411480"/>
          </a:xfrm>
          <a:prstGeom prst="rect">
            <a:avLst/>
          </a:prstGeom>
          <a:noFill/>
          <a:ln/>
        </p:spPr>
        <p:txBody>
          <a:bodyPr wrap="square" lIns="0" tIns="0" rIns="0" bIns="0" rtlCol="0" anchor="ctr"/>
          <a:lstStyle/>
          <a:p>
            <a:pPr indent="0" marL="0">
              <a:buNone/>
            </a:pPr>
            <a:r>
              <a:rPr lang="en-US" sz="1400" i="1" dirty="0">
                <a:solidFill>
                  <a:srgbClr val="6E6A60"/>
                </a:solidFill>
                <a:latin typeface="Georgia" pitchFamily="34" charset="0"/>
                <a:ea typeface="Georgia" pitchFamily="34" charset="-122"/>
                <a:cs typeface="Georgia" pitchFamily="34" charset="-120"/>
              </a:rPr>
              <a:t>Day 3</a:t>
            </a:r>
            <a:endParaRPr lang="en-US" sz="1400" dirty="0"/>
          </a:p>
        </p:txBody>
      </p:sp>
      <p:sp>
        <p:nvSpPr>
          <p:cNvPr id="18" name="Text 16"/>
          <p:cNvSpPr/>
          <p:nvPr/>
        </p:nvSpPr>
        <p:spPr>
          <a:xfrm>
            <a:off x="2926080" y="3191256"/>
            <a:ext cx="8686800" cy="457200"/>
          </a:xfrm>
          <a:prstGeom prst="rect">
            <a:avLst/>
          </a:prstGeom>
          <a:noFill/>
          <a:ln/>
        </p:spPr>
        <p:txBody>
          <a:bodyPr wrap="square" lIns="0" tIns="0" rIns="0" bIns="0" rtlCol="0" anchor="ctr"/>
          <a:lstStyle/>
          <a:p>
            <a:pPr indent="0" marL="0">
              <a:buNone/>
            </a:pPr>
            <a:r>
              <a:rPr lang="en-US" sz="1500" dirty="0">
                <a:solidFill>
                  <a:srgbClr val="2A2823"/>
                </a:solidFill>
                <a:latin typeface="Calibri" pitchFamily="34" charset="0"/>
                <a:ea typeface="Calibri" pitchFamily="34" charset="-122"/>
                <a:cs typeface="Calibri" pitchFamily="34" charset="-120"/>
              </a:rPr>
              <a:t>Swap packaged snack for nuts + apple</a:t>
            </a:r>
            <a:endParaRPr lang="en-US" sz="1500" dirty="0"/>
          </a:p>
        </p:txBody>
      </p:sp>
      <p:sp>
        <p:nvSpPr>
          <p:cNvPr id="19" name="Shape 17"/>
          <p:cNvSpPr/>
          <p:nvPr/>
        </p:nvSpPr>
        <p:spPr>
          <a:xfrm>
            <a:off x="640080" y="3694176"/>
            <a:ext cx="10972800" cy="9144"/>
          </a:xfrm>
          <a:prstGeom prst="rect">
            <a:avLst/>
          </a:prstGeom>
          <a:solidFill>
            <a:srgbClr val="D9CFB8"/>
          </a:solidFill>
          <a:ln w="12700">
            <a:solidFill>
              <a:srgbClr val="D9CFB8"/>
            </a:solidFill>
            <a:prstDash val="solid"/>
          </a:ln>
        </p:spPr>
      </p:sp>
      <p:sp>
        <p:nvSpPr>
          <p:cNvPr id="20" name="Shape 18"/>
          <p:cNvSpPr/>
          <p:nvPr/>
        </p:nvSpPr>
        <p:spPr>
          <a:xfrm>
            <a:off x="640080" y="3758184"/>
            <a:ext cx="1097280" cy="457200"/>
          </a:xfrm>
          <a:prstGeom prst="rect">
            <a:avLst/>
          </a:prstGeom>
          <a:solidFill>
            <a:srgbClr val="B66E47"/>
          </a:solidFill>
          <a:ln w="12700">
            <a:solidFill>
              <a:srgbClr val="FFFFFF"/>
            </a:solidFill>
            <a:prstDash val="solid"/>
          </a:ln>
        </p:spPr>
      </p:sp>
      <p:sp>
        <p:nvSpPr>
          <p:cNvPr id="21" name="Text 19"/>
          <p:cNvSpPr/>
          <p:nvPr/>
        </p:nvSpPr>
        <p:spPr>
          <a:xfrm>
            <a:off x="640080" y="3758184"/>
            <a:ext cx="1097280" cy="457200"/>
          </a:xfrm>
          <a:prstGeom prst="rect">
            <a:avLst/>
          </a:prstGeom>
          <a:noFill/>
          <a:ln/>
        </p:spPr>
        <p:txBody>
          <a:bodyPr wrap="square" lIns="0" tIns="0" rIns="0" bIns="0" rtlCol="0" anchor="ctr"/>
          <a:lstStyle/>
          <a:p>
            <a:pPr algn="ctr" indent="0" marL="0">
              <a:buNone/>
            </a:pPr>
            <a:r>
              <a:rPr lang="en-US" sz="1200" b="1" spc="300" kern="0" dirty="0">
                <a:solidFill>
                  <a:srgbClr val="F5F0E5"/>
                </a:solidFill>
                <a:latin typeface="Calibri" pitchFamily="34" charset="0"/>
                <a:ea typeface="Calibri" pitchFamily="34" charset="-122"/>
                <a:cs typeface="Calibri" pitchFamily="34" charset="-120"/>
              </a:rPr>
              <a:t>THU</a:t>
            </a:r>
            <a:endParaRPr lang="en-US" sz="1200" dirty="0"/>
          </a:p>
        </p:txBody>
      </p:sp>
      <p:sp>
        <p:nvSpPr>
          <p:cNvPr id="22" name="Text 20"/>
          <p:cNvSpPr/>
          <p:nvPr/>
        </p:nvSpPr>
        <p:spPr>
          <a:xfrm>
            <a:off x="1920240" y="3785616"/>
            <a:ext cx="914400" cy="411480"/>
          </a:xfrm>
          <a:prstGeom prst="rect">
            <a:avLst/>
          </a:prstGeom>
          <a:noFill/>
          <a:ln/>
        </p:spPr>
        <p:txBody>
          <a:bodyPr wrap="square" lIns="0" tIns="0" rIns="0" bIns="0" rtlCol="0" anchor="ctr"/>
          <a:lstStyle/>
          <a:p>
            <a:pPr indent="0" marL="0">
              <a:buNone/>
            </a:pPr>
            <a:r>
              <a:rPr lang="en-US" sz="1400" i="1" dirty="0">
                <a:solidFill>
                  <a:srgbClr val="6E6A60"/>
                </a:solidFill>
                <a:latin typeface="Georgia" pitchFamily="34" charset="0"/>
                <a:ea typeface="Georgia" pitchFamily="34" charset="-122"/>
                <a:cs typeface="Georgia" pitchFamily="34" charset="-120"/>
              </a:rPr>
              <a:t>Day 4</a:t>
            </a:r>
            <a:endParaRPr lang="en-US" sz="1400" dirty="0"/>
          </a:p>
        </p:txBody>
      </p:sp>
      <p:sp>
        <p:nvSpPr>
          <p:cNvPr id="23" name="Text 21"/>
          <p:cNvSpPr/>
          <p:nvPr/>
        </p:nvSpPr>
        <p:spPr>
          <a:xfrm>
            <a:off x="2926080" y="3758184"/>
            <a:ext cx="8686800" cy="457200"/>
          </a:xfrm>
          <a:prstGeom prst="rect">
            <a:avLst/>
          </a:prstGeom>
          <a:noFill/>
          <a:ln/>
        </p:spPr>
        <p:txBody>
          <a:bodyPr wrap="square" lIns="0" tIns="0" rIns="0" bIns="0" rtlCol="0" anchor="ctr"/>
          <a:lstStyle/>
          <a:p>
            <a:pPr indent="0" marL="0">
              <a:buNone/>
            </a:pPr>
            <a:r>
              <a:rPr lang="en-US" sz="1500" dirty="0">
                <a:solidFill>
                  <a:srgbClr val="2A2823"/>
                </a:solidFill>
                <a:latin typeface="Calibri" pitchFamily="34" charset="0"/>
                <a:ea typeface="Calibri" pitchFamily="34" charset="-122"/>
                <a:cs typeface="Calibri" pitchFamily="34" charset="-120"/>
              </a:rPr>
              <a:t>Cook one whole-food dinner from scratch</a:t>
            </a:r>
            <a:endParaRPr lang="en-US" sz="1500" dirty="0"/>
          </a:p>
        </p:txBody>
      </p:sp>
      <p:sp>
        <p:nvSpPr>
          <p:cNvPr id="24" name="Shape 22"/>
          <p:cNvSpPr/>
          <p:nvPr/>
        </p:nvSpPr>
        <p:spPr>
          <a:xfrm>
            <a:off x="640080" y="4261104"/>
            <a:ext cx="10972800" cy="9144"/>
          </a:xfrm>
          <a:prstGeom prst="rect">
            <a:avLst/>
          </a:prstGeom>
          <a:solidFill>
            <a:srgbClr val="D9CFB8"/>
          </a:solidFill>
          <a:ln w="12700">
            <a:solidFill>
              <a:srgbClr val="D9CFB8"/>
            </a:solidFill>
            <a:prstDash val="solid"/>
          </a:ln>
        </p:spPr>
      </p:sp>
      <p:sp>
        <p:nvSpPr>
          <p:cNvPr id="25" name="Shape 23"/>
          <p:cNvSpPr/>
          <p:nvPr/>
        </p:nvSpPr>
        <p:spPr>
          <a:xfrm>
            <a:off x="640080" y="4325112"/>
            <a:ext cx="1097280" cy="457200"/>
          </a:xfrm>
          <a:prstGeom prst="rect">
            <a:avLst/>
          </a:prstGeom>
          <a:solidFill>
            <a:srgbClr val="3F5233"/>
          </a:solidFill>
          <a:ln w="12700">
            <a:solidFill>
              <a:srgbClr val="FFFFFF"/>
            </a:solidFill>
            <a:prstDash val="solid"/>
          </a:ln>
        </p:spPr>
      </p:sp>
      <p:sp>
        <p:nvSpPr>
          <p:cNvPr id="26" name="Text 24"/>
          <p:cNvSpPr/>
          <p:nvPr/>
        </p:nvSpPr>
        <p:spPr>
          <a:xfrm>
            <a:off x="640080" y="4325112"/>
            <a:ext cx="1097280" cy="457200"/>
          </a:xfrm>
          <a:prstGeom prst="rect">
            <a:avLst/>
          </a:prstGeom>
          <a:noFill/>
          <a:ln/>
        </p:spPr>
        <p:txBody>
          <a:bodyPr wrap="square" lIns="0" tIns="0" rIns="0" bIns="0" rtlCol="0" anchor="ctr"/>
          <a:lstStyle/>
          <a:p>
            <a:pPr algn="ctr" indent="0" marL="0">
              <a:buNone/>
            </a:pPr>
            <a:r>
              <a:rPr lang="en-US" sz="1200" b="1" spc="300" kern="0" dirty="0">
                <a:solidFill>
                  <a:srgbClr val="F5F0E5"/>
                </a:solidFill>
                <a:latin typeface="Calibri" pitchFamily="34" charset="0"/>
                <a:ea typeface="Calibri" pitchFamily="34" charset="-122"/>
                <a:cs typeface="Calibri" pitchFamily="34" charset="-120"/>
              </a:rPr>
              <a:t>FRI</a:t>
            </a:r>
            <a:endParaRPr lang="en-US" sz="1200" dirty="0"/>
          </a:p>
        </p:txBody>
      </p:sp>
      <p:sp>
        <p:nvSpPr>
          <p:cNvPr id="27" name="Text 25"/>
          <p:cNvSpPr/>
          <p:nvPr/>
        </p:nvSpPr>
        <p:spPr>
          <a:xfrm>
            <a:off x="1920240" y="4352544"/>
            <a:ext cx="914400" cy="411480"/>
          </a:xfrm>
          <a:prstGeom prst="rect">
            <a:avLst/>
          </a:prstGeom>
          <a:noFill/>
          <a:ln/>
        </p:spPr>
        <p:txBody>
          <a:bodyPr wrap="square" lIns="0" tIns="0" rIns="0" bIns="0" rtlCol="0" anchor="ctr"/>
          <a:lstStyle/>
          <a:p>
            <a:pPr indent="0" marL="0">
              <a:buNone/>
            </a:pPr>
            <a:r>
              <a:rPr lang="en-US" sz="1400" i="1" dirty="0">
                <a:solidFill>
                  <a:srgbClr val="6E6A60"/>
                </a:solidFill>
                <a:latin typeface="Georgia" pitchFamily="34" charset="0"/>
                <a:ea typeface="Georgia" pitchFamily="34" charset="-122"/>
                <a:cs typeface="Georgia" pitchFamily="34" charset="-120"/>
              </a:rPr>
              <a:t>Day 5</a:t>
            </a:r>
            <a:endParaRPr lang="en-US" sz="1400" dirty="0"/>
          </a:p>
        </p:txBody>
      </p:sp>
      <p:sp>
        <p:nvSpPr>
          <p:cNvPr id="28" name="Text 26"/>
          <p:cNvSpPr/>
          <p:nvPr/>
        </p:nvSpPr>
        <p:spPr>
          <a:xfrm>
            <a:off x="2926080" y="4325112"/>
            <a:ext cx="8686800" cy="457200"/>
          </a:xfrm>
          <a:prstGeom prst="rect">
            <a:avLst/>
          </a:prstGeom>
          <a:noFill/>
          <a:ln/>
        </p:spPr>
        <p:txBody>
          <a:bodyPr wrap="square" lIns="0" tIns="0" rIns="0" bIns="0" rtlCol="0" anchor="ctr"/>
          <a:lstStyle/>
          <a:p>
            <a:pPr indent="0" marL="0">
              <a:buNone/>
            </a:pPr>
            <a:r>
              <a:rPr lang="en-US" sz="1500" dirty="0">
                <a:solidFill>
                  <a:srgbClr val="2A2823"/>
                </a:solidFill>
                <a:latin typeface="Calibri" pitchFamily="34" charset="0"/>
                <a:ea typeface="Calibri" pitchFamily="34" charset="-122"/>
                <a:cs typeface="Calibri" pitchFamily="34" charset="-120"/>
              </a:rPr>
              <a:t>Read one label before you buy</a:t>
            </a:r>
            <a:endParaRPr lang="en-US" sz="1500" dirty="0"/>
          </a:p>
        </p:txBody>
      </p:sp>
      <p:sp>
        <p:nvSpPr>
          <p:cNvPr id="29" name="Shape 27"/>
          <p:cNvSpPr/>
          <p:nvPr/>
        </p:nvSpPr>
        <p:spPr>
          <a:xfrm>
            <a:off x="640080" y="4828032"/>
            <a:ext cx="10972800" cy="9144"/>
          </a:xfrm>
          <a:prstGeom prst="rect">
            <a:avLst/>
          </a:prstGeom>
          <a:solidFill>
            <a:srgbClr val="D9CFB8"/>
          </a:solidFill>
          <a:ln w="12700">
            <a:solidFill>
              <a:srgbClr val="D9CFB8"/>
            </a:solidFill>
            <a:prstDash val="solid"/>
          </a:ln>
        </p:spPr>
      </p:sp>
      <p:sp>
        <p:nvSpPr>
          <p:cNvPr id="30" name="Shape 28"/>
          <p:cNvSpPr/>
          <p:nvPr/>
        </p:nvSpPr>
        <p:spPr>
          <a:xfrm>
            <a:off x="640080" y="4892040"/>
            <a:ext cx="1097280" cy="457200"/>
          </a:xfrm>
          <a:prstGeom prst="rect">
            <a:avLst/>
          </a:prstGeom>
          <a:solidFill>
            <a:srgbClr val="B66E47"/>
          </a:solidFill>
          <a:ln w="12700">
            <a:solidFill>
              <a:srgbClr val="FFFFFF"/>
            </a:solidFill>
            <a:prstDash val="solid"/>
          </a:ln>
        </p:spPr>
      </p:sp>
      <p:sp>
        <p:nvSpPr>
          <p:cNvPr id="31" name="Text 29"/>
          <p:cNvSpPr/>
          <p:nvPr/>
        </p:nvSpPr>
        <p:spPr>
          <a:xfrm>
            <a:off x="640080" y="4892040"/>
            <a:ext cx="1097280" cy="457200"/>
          </a:xfrm>
          <a:prstGeom prst="rect">
            <a:avLst/>
          </a:prstGeom>
          <a:noFill/>
          <a:ln/>
        </p:spPr>
        <p:txBody>
          <a:bodyPr wrap="square" lIns="0" tIns="0" rIns="0" bIns="0" rtlCol="0" anchor="ctr"/>
          <a:lstStyle/>
          <a:p>
            <a:pPr algn="ctr" indent="0" marL="0">
              <a:buNone/>
            </a:pPr>
            <a:r>
              <a:rPr lang="en-US" sz="1200" b="1" spc="300" kern="0" dirty="0">
                <a:solidFill>
                  <a:srgbClr val="F5F0E5"/>
                </a:solidFill>
                <a:latin typeface="Calibri" pitchFamily="34" charset="0"/>
                <a:ea typeface="Calibri" pitchFamily="34" charset="-122"/>
                <a:cs typeface="Calibri" pitchFamily="34" charset="-120"/>
              </a:rPr>
              <a:t>SAT</a:t>
            </a:r>
            <a:endParaRPr lang="en-US" sz="1200" dirty="0"/>
          </a:p>
        </p:txBody>
      </p:sp>
      <p:sp>
        <p:nvSpPr>
          <p:cNvPr id="32" name="Text 30"/>
          <p:cNvSpPr/>
          <p:nvPr/>
        </p:nvSpPr>
        <p:spPr>
          <a:xfrm>
            <a:off x="1920240" y="4919472"/>
            <a:ext cx="914400" cy="411480"/>
          </a:xfrm>
          <a:prstGeom prst="rect">
            <a:avLst/>
          </a:prstGeom>
          <a:noFill/>
          <a:ln/>
        </p:spPr>
        <p:txBody>
          <a:bodyPr wrap="square" lIns="0" tIns="0" rIns="0" bIns="0" rtlCol="0" anchor="ctr"/>
          <a:lstStyle/>
          <a:p>
            <a:pPr indent="0" marL="0">
              <a:buNone/>
            </a:pPr>
            <a:r>
              <a:rPr lang="en-US" sz="1400" i="1" dirty="0">
                <a:solidFill>
                  <a:srgbClr val="6E6A60"/>
                </a:solidFill>
                <a:latin typeface="Georgia" pitchFamily="34" charset="0"/>
                <a:ea typeface="Georgia" pitchFamily="34" charset="-122"/>
                <a:cs typeface="Georgia" pitchFamily="34" charset="-120"/>
              </a:rPr>
              <a:t>Day 6</a:t>
            </a:r>
            <a:endParaRPr lang="en-US" sz="1400" dirty="0"/>
          </a:p>
        </p:txBody>
      </p:sp>
      <p:sp>
        <p:nvSpPr>
          <p:cNvPr id="33" name="Text 31"/>
          <p:cNvSpPr/>
          <p:nvPr/>
        </p:nvSpPr>
        <p:spPr>
          <a:xfrm>
            <a:off x="2926080" y="4892040"/>
            <a:ext cx="8686800" cy="457200"/>
          </a:xfrm>
          <a:prstGeom prst="rect">
            <a:avLst/>
          </a:prstGeom>
          <a:noFill/>
          <a:ln/>
        </p:spPr>
        <p:txBody>
          <a:bodyPr wrap="square" lIns="0" tIns="0" rIns="0" bIns="0" rtlCol="0" anchor="ctr"/>
          <a:lstStyle/>
          <a:p>
            <a:pPr indent="0" marL="0">
              <a:buNone/>
            </a:pPr>
            <a:r>
              <a:rPr lang="en-US" sz="1500" dirty="0">
                <a:solidFill>
                  <a:srgbClr val="2A2823"/>
                </a:solidFill>
                <a:latin typeface="Calibri" pitchFamily="34" charset="0"/>
                <a:ea typeface="Calibri" pitchFamily="34" charset="-122"/>
                <a:cs typeface="Calibri" pitchFamily="34" charset="-120"/>
              </a:rPr>
              <a:t>Stock the pantry with 3 staple swaps</a:t>
            </a:r>
            <a:endParaRPr lang="en-US" sz="1500" dirty="0"/>
          </a:p>
        </p:txBody>
      </p:sp>
      <p:sp>
        <p:nvSpPr>
          <p:cNvPr id="34" name="Shape 32"/>
          <p:cNvSpPr/>
          <p:nvPr/>
        </p:nvSpPr>
        <p:spPr>
          <a:xfrm>
            <a:off x="640080" y="5394960"/>
            <a:ext cx="10972800" cy="9144"/>
          </a:xfrm>
          <a:prstGeom prst="rect">
            <a:avLst/>
          </a:prstGeom>
          <a:solidFill>
            <a:srgbClr val="D9CFB8"/>
          </a:solidFill>
          <a:ln w="12700">
            <a:solidFill>
              <a:srgbClr val="D9CFB8"/>
            </a:solidFill>
            <a:prstDash val="solid"/>
          </a:ln>
        </p:spPr>
      </p:sp>
      <p:sp>
        <p:nvSpPr>
          <p:cNvPr id="35" name="Shape 33"/>
          <p:cNvSpPr/>
          <p:nvPr/>
        </p:nvSpPr>
        <p:spPr>
          <a:xfrm>
            <a:off x="640080" y="5458968"/>
            <a:ext cx="1097280" cy="457200"/>
          </a:xfrm>
          <a:prstGeom prst="rect">
            <a:avLst/>
          </a:prstGeom>
          <a:solidFill>
            <a:srgbClr val="3F5233"/>
          </a:solidFill>
          <a:ln w="12700">
            <a:solidFill>
              <a:srgbClr val="FFFFFF"/>
            </a:solidFill>
            <a:prstDash val="solid"/>
          </a:ln>
        </p:spPr>
      </p:sp>
      <p:sp>
        <p:nvSpPr>
          <p:cNvPr id="36" name="Text 34"/>
          <p:cNvSpPr/>
          <p:nvPr/>
        </p:nvSpPr>
        <p:spPr>
          <a:xfrm>
            <a:off x="640080" y="5458968"/>
            <a:ext cx="1097280" cy="457200"/>
          </a:xfrm>
          <a:prstGeom prst="rect">
            <a:avLst/>
          </a:prstGeom>
          <a:noFill/>
          <a:ln/>
        </p:spPr>
        <p:txBody>
          <a:bodyPr wrap="square" lIns="0" tIns="0" rIns="0" bIns="0" rtlCol="0" anchor="ctr"/>
          <a:lstStyle/>
          <a:p>
            <a:pPr algn="ctr" indent="0" marL="0">
              <a:buNone/>
            </a:pPr>
            <a:r>
              <a:rPr lang="en-US" sz="1200" b="1" spc="300" kern="0" dirty="0">
                <a:solidFill>
                  <a:srgbClr val="F5F0E5"/>
                </a:solidFill>
                <a:latin typeface="Calibri" pitchFamily="34" charset="0"/>
                <a:ea typeface="Calibri" pitchFamily="34" charset="-122"/>
                <a:cs typeface="Calibri" pitchFamily="34" charset="-120"/>
              </a:rPr>
              <a:t>SUN</a:t>
            </a:r>
            <a:endParaRPr lang="en-US" sz="1200" dirty="0"/>
          </a:p>
        </p:txBody>
      </p:sp>
      <p:sp>
        <p:nvSpPr>
          <p:cNvPr id="37" name="Text 35"/>
          <p:cNvSpPr/>
          <p:nvPr/>
        </p:nvSpPr>
        <p:spPr>
          <a:xfrm>
            <a:off x="1920240" y="5486400"/>
            <a:ext cx="914400" cy="411480"/>
          </a:xfrm>
          <a:prstGeom prst="rect">
            <a:avLst/>
          </a:prstGeom>
          <a:noFill/>
          <a:ln/>
        </p:spPr>
        <p:txBody>
          <a:bodyPr wrap="square" lIns="0" tIns="0" rIns="0" bIns="0" rtlCol="0" anchor="ctr"/>
          <a:lstStyle/>
          <a:p>
            <a:pPr indent="0" marL="0">
              <a:buNone/>
            </a:pPr>
            <a:r>
              <a:rPr lang="en-US" sz="1400" i="1" dirty="0">
                <a:solidFill>
                  <a:srgbClr val="6E6A60"/>
                </a:solidFill>
                <a:latin typeface="Georgia" pitchFamily="34" charset="0"/>
                <a:ea typeface="Georgia" pitchFamily="34" charset="-122"/>
                <a:cs typeface="Georgia" pitchFamily="34" charset="-120"/>
              </a:rPr>
              <a:t>Day 7</a:t>
            </a:r>
            <a:endParaRPr lang="en-US" sz="1400" dirty="0"/>
          </a:p>
        </p:txBody>
      </p:sp>
      <p:sp>
        <p:nvSpPr>
          <p:cNvPr id="38" name="Text 36"/>
          <p:cNvSpPr/>
          <p:nvPr/>
        </p:nvSpPr>
        <p:spPr>
          <a:xfrm>
            <a:off x="2926080" y="5458968"/>
            <a:ext cx="8686800" cy="457200"/>
          </a:xfrm>
          <a:prstGeom prst="rect">
            <a:avLst/>
          </a:prstGeom>
          <a:noFill/>
          <a:ln/>
        </p:spPr>
        <p:txBody>
          <a:bodyPr wrap="square" lIns="0" tIns="0" rIns="0" bIns="0" rtlCol="0" anchor="ctr"/>
          <a:lstStyle/>
          <a:p>
            <a:pPr indent="0" marL="0">
              <a:buNone/>
            </a:pPr>
            <a:r>
              <a:rPr lang="en-US" sz="1500" dirty="0">
                <a:solidFill>
                  <a:srgbClr val="2A2823"/>
                </a:solidFill>
                <a:latin typeface="Calibri" pitchFamily="34" charset="0"/>
                <a:ea typeface="Calibri" pitchFamily="34" charset="-122"/>
                <a:cs typeface="Calibri" pitchFamily="34" charset="-120"/>
              </a:rPr>
              <a:t>Meal-prep breakfast for the week</a:t>
            </a:r>
            <a:endParaRPr lang="en-US" sz="1500" dirty="0"/>
          </a:p>
        </p:txBody>
      </p:sp>
      <p:sp>
        <p:nvSpPr>
          <p:cNvPr id="39" name="Text 37"/>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40" name="Text 38"/>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12 / 14</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MAKE IT YOURS</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Pick three. Start tomorrow.</a:t>
            </a:r>
            <a:endParaRPr lang="en-US" sz="3200" dirty="0"/>
          </a:p>
        </p:txBody>
      </p:sp>
      <p:sp>
        <p:nvSpPr>
          <p:cNvPr id="4" name="Text 2"/>
          <p:cNvSpPr/>
          <p:nvPr/>
        </p:nvSpPr>
        <p:spPr>
          <a:xfrm>
            <a:off x="640080" y="1417320"/>
            <a:ext cx="10972800" cy="457200"/>
          </a:xfrm>
          <a:prstGeom prst="rect">
            <a:avLst/>
          </a:prstGeom>
          <a:noFill/>
          <a:ln/>
        </p:spPr>
        <p:txBody>
          <a:bodyPr wrap="square" lIns="0" tIns="0" rIns="0" bIns="0" rtlCol="0" anchor="ctr"/>
          <a:lstStyle/>
          <a:p>
            <a:pPr indent="0" marL="0">
              <a:buNone/>
            </a:pPr>
            <a:r>
              <a:rPr lang="en-US" sz="1600" i="1" dirty="0">
                <a:solidFill>
                  <a:srgbClr val="6E6A60"/>
                </a:solidFill>
                <a:latin typeface="Calibri" pitchFamily="34" charset="0"/>
                <a:ea typeface="Calibri" pitchFamily="34" charset="-122"/>
                <a:cs typeface="Calibri" pitchFamily="34" charset="-120"/>
              </a:rPr>
              <a:t>On your take-home action plan, write down three swaps you'll commit to this week.</a:t>
            </a:r>
            <a:endParaRPr lang="en-US" sz="1600" dirty="0"/>
          </a:p>
        </p:txBody>
      </p:sp>
      <p:sp>
        <p:nvSpPr>
          <p:cNvPr id="5" name="Shape 3"/>
          <p:cNvSpPr/>
          <p:nvPr/>
        </p:nvSpPr>
        <p:spPr>
          <a:xfrm>
            <a:off x="640080" y="2103120"/>
            <a:ext cx="3657600" cy="3749040"/>
          </a:xfrm>
          <a:prstGeom prst="rect">
            <a:avLst/>
          </a:prstGeom>
          <a:solidFill>
            <a:srgbClr val="E8DEC9"/>
          </a:solidFill>
          <a:ln w="12700">
            <a:solidFill>
              <a:srgbClr val="E8DEC9"/>
            </a:solidFill>
            <a:prstDash val="solid"/>
          </a:ln>
        </p:spPr>
      </p:sp>
      <p:sp>
        <p:nvSpPr>
          <p:cNvPr id="6" name="Text 4"/>
          <p:cNvSpPr/>
          <p:nvPr/>
        </p:nvSpPr>
        <p:spPr>
          <a:xfrm>
            <a:off x="1005840" y="2468880"/>
            <a:ext cx="2926080" cy="1371600"/>
          </a:xfrm>
          <a:prstGeom prst="rect">
            <a:avLst/>
          </a:prstGeom>
          <a:noFill/>
          <a:ln/>
        </p:spPr>
        <p:txBody>
          <a:bodyPr wrap="square" lIns="0" tIns="0" rIns="0" bIns="0" rtlCol="0" anchor="ctr"/>
          <a:lstStyle/>
          <a:p>
            <a:pPr indent="0" marL="0">
              <a:buNone/>
            </a:pPr>
            <a:r>
              <a:rPr lang="en-US" sz="8400" b="1" i="1" dirty="0">
                <a:solidFill>
                  <a:srgbClr val="B66E47"/>
                </a:solidFill>
                <a:latin typeface="Georgia" pitchFamily="34" charset="0"/>
                <a:ea typeface="Georgia" pitchFamily="34" charset="-122"/>
                <a:cs typeface="Georgia" pitchFamily="34" charset="-120"/>
              </a:rPr>
              <a:t>01</a:t>
            </a:r>
            <a:endParaRPr lang="en-US" sz="8400" dirty="0"/>
          </a:p>
        </p:txBody>
      </p:sp>
      <p:sp>
        <p:nvSpPr>
          <p:cNvPr id="7" name="Text 5"/>
          <p:cNvSpPr/>
          <p:nvPr/>
        </p:nvSpPr>
        <p:spPr>
          <a:xfrm>
            <a:off x="1005840" y="4114800"/>
            <a:ext cx="2926080" cy="640080"/>
          </a:xfrm>
          <a:prstGeom prst="rect">
            <a:avLst/>
          </a:prstGeom>
          <a:noFill/>
          <a:ln/>
        </p:spPr>
        <p:txBody>
          <a:bodyPr wrap="square" lIns="0" tIns="0" rIns="0" bIns="0" rtlCol="0" anchor="ctr"/>
          <a:lstStyle/>
          <a:p>
            <a:pPr indent="0" marL="0">
              <a:buNone/>
            </a:pPr>
            <a:r>
              <a:rPr lang="en-US" sz="2400" b="1" dirty="0">
                <a:solidFill>
                  <a:srgbClr val="1A1815"/>
                </a:solidFill>
                <a:latin typeface="Georgia" pitchFamily="34" charset="0"/>
                <a:ea typeface="Georgia" pitchFamily="34" charset="-122"/>
                <a:cs typeface="Georgia" pitchFamily="34" charset="-120"/>
              </a:rPr>
              <a:t>Easy swap</a:t>
            </a:r>
            <a:endParaRPr lang="en-US" sz="2400" dirty="0"/>
          </a:p>
        </p:txBody>
      </p:sp>
      <p:sp>
        <p:nvSpPr>
          <p:cNvPr id="8" name="Text 6"/>
          <p:cNvSpPr/>
          <p:nvPr/>
        </p:nvSpPr>
        <p:spPr>
          <a:xfrm>
            <a:off x="1005840" y="4800600"/>
            <a:ext cx="2926080" cy="91440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Something you can change today without thinking.</a:t>
            </a:r>
            <a:endParaRPr lang="en-US" sz="1400" dirty="0"/>
          </a:p>
        </p:txBody>
      </p:sp>
      <p:sp>
        <p:nvSpPr>
          <p:cNvPr id="9" name="Shape 7"/>
          <p:cNvSpPr/>
          <p:nvPr/>
        </p:nvSpPr>
        <p:spPr>
          <a:xfrm>
            <a:off x="4434840" y="2103120"/>
            <a:ext cx="3657600" cy="3749040"/>
          </a:xfrm>
          <a:prstGeom prst="rect">
            <a:avLst/>
          </a:prstGeom>
          <a:solidFill>
            <a:srgbClr val="E8DEC9"/>
          </a:solidFill>
          <a:ln w="12700">
            <a:solidFill>
              <a:srgbClr val="E8DEC9"/>
            </a:solidFill>
            <a:prstDash val="solid"/>
          </a:ln>
        </p:spPr>
      </p:sp>
      <p:sp>
        <p:nvSpPr>
          <p:cNvPr id="10" name="Text 8"/>
          <p:cNvSpPr/>
          <p:nvPr/>
        </p:nvSpPr>
        <p:spPr>
          <a:xfrm>
            <a:off x="4800600" y="2468880"/>
            <a:ext cx="2926080" cy="1371600"/>
          </a:xfrm>
          <a:prstGeom prst="rect">
            <a:avLst/>
          </a:prstGeom>
          <a:noFill/>
          <a:ln/>
        </p:spPr>
        <p:txBody>
          <a:bodyPr wrap="square" lIns="0" tIns="0" rIns="0" bIns="0" rtlCol="0" anchor="ctr"/>
          <a:lstStyle/>
          <a:p>
            <a:pPr indent="0" marL="0">
              <a:buNone/>
            </a:pPr>
            <a:r>
              <a:rPr lang="en-US" sz="8400" b="1" i="1" dirty="0">
                <a:solidFill>
                  <a:srgbClr val="B66E47"/>
                </a:solidFill>
                <a:latin typeface="Georgia" pitchFamily="34" charset="0"/>
                <a:ea typeface="Georgia" pitchFamily="34" charset="-122"/>
                <a:cs typeface="Georgia" pitchFamily="34" charset="-120"/>
              </a:rPr>
              <a:t>02</a:t>
            </a:r>
            <a:endParaRPr lang="en-US" sz="8400" dirty="0"/>
          </a:p>
        </p:txBody>
      </p:sp>
      <p:sp>
        <p:nvSpPr>
          <p:cNvPr id="11" name="Text 9"/>
          <p:cNvSpPr/>
          <p:nvPr/>
        </p:nvSpPr>
        <p:spPr>
          <a:xfrm>
            <a:off x="4800600" y="4114800"/>
            <a:ext cx="2926080" cy="640080"/>
          </a:xfrm>
          <a:prstGeom prst="rect">
            <a:avLst/>
          </a:prstGeom>
          <a:noFill/>
          <a:ln/>
        </p:spPr>
        <p:txBody>
          <a:bodyPr wrap="square" lIns="0" tIns="0" rIns="0" bIns="0" rtlCol="0" anchor="ctr"/>
          <a:lstStyle/>
          <a:p>
            <a:pPr indent="0" marL="0">
              <a:buNone/>
            </a:pPr>
            <a:r>
              <a:rPr lang="en-US" sz="2400" b="1" dirty="0">
                <a:solidFill>
                  <a:srgbClr val="1A1815"/>
                </a:solidFill>
                <a:latin typeface="Georgia" pitchFamily="34" charset="0"/>
                <a:ea typeface="Georgia" pitchFamily="34" charset="-122"/>
                <a:cs typeface="Georgia" pitchFamily="34" charset="-120"/>
              </a:rPr>
              <a:t>Habit shift</a:t>
            </a:r>
            <a:endParaRPr lang="en-US" sz="2400" dirty="0"/>
          </a:p>
        </p:txBody>
      </p:sp>
      <p:sp>
        <p:nvSpPr>
          <p:cNvPr id="12" name="Text 10"/>
          <p:cNvSpPr/>
          <p:nvPr/>
        </p:nvSpPr>
        <p:spPr>
          <a:xfrm>
            <a:off x="4800600" y="4800600"/>
            <a:ext cx="2926080" cy="91440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A weekly routine — meal prep, label-reading at the store.</a:t>
            </a:r>
            <a:endParaRPr lang="en-US" sz="1400" dirty="0"/>
          </a:p>
        </p:txBody>
      </p:sp>
      <p:sp>
        <p:nvSpPr>
          <p:cNvPr id="13" name="Shape 11"/>
          <p:cNvSpPr/>
          <p:nvPr/>
        </p:nvSpPr>
        <p:spPr>
          <a:xfrm>
            <a:off x="8229600" y="2103120"/>
            <a:ext cx="3657600" cy="3749040"/>
          </a:xfrm>
          <a:prstGeom prst="rect">
            <a:avLst/>
          </a:prstGeom>
          <a:solidFill>
            <a:srgbClr val="E8DEC9"/>
          </a:solidFill>
          <a:ln w="12700">
            <a:solidFill>
              <a:srgbClr val="E8DEC9"/>
            </a:solidFill>
            <a:prstDash val="solid"/>
          </a:ln>
        </p:spPr>
      </p:sp>
      <p:sp>
        <p:nvSpPr>
          <p:cNvPr id="14" name="Text 12"/>
          <p:cNvSpPr/>
          <p:nvPr/>
        </p:nvSpPr>
        <p:spPr>
          <a:xfrm>
            <a:off x="8595360" y="2468880"/>
            <a:ext cx="2926080" cy="1371600"/>
          </a:xfrm>
          <a:prstGeom prst="rect">
            <a:avLst/>
          </a:prstGeom>
          <a:noFill/>
          <a:ln/>
        </p:spPr>
        <p:txBody>
          <a:bodyPr wrap="square" lIns="0" tIns="0" rIns="0" bIns="0" rtlCol="0" anchor="ctr"/>
          <a:lstStyle/>
          <a:p>
            <a:pPr indent="0" marL="0">
              <a:buNone/>
            </a:pPr>
            <a:r>
              <a:rPr lang="en-US" sz="8400" b="1" i="1" dirty="0">
                <a:solidFill>
                  <a:srgbClr val="B66E47"/>
                </a:solidFill>
                <a:latin typeface="Georgia" pitchFamily="34" charset="0"/>
                <a:ea typeface="Georgia" pitchFamily="34" charset="-122"/>
                <a:cs typeface="Georgia" pitchFamily="34" charset="-120"/>
              </a:rPr>
              <a:t>03</a:t>
            </a:r>
            <a:endParaRPr lang="en-US" sz="8400" dirty="0"/>
          </a:p>
        </p:txBody>
      </p:sp>
      <p:sp>
        <p:nvSpPr>
          <p:cNvPr id="15" name="Text 13"/>
          <p:cNvSpPr/>
          <p:nvPr/>
        </p:nvSpPr>
        <p:spPr>
          <a:xfrm>
            <a:off x="8595360" y="4114800"/>
            <a:ext cx="2926080" cy="640080"/>
          </a:xfrm>
          <a:prstGeom prst="rect">
            <a:avLst/>
          </a:prstGeom>
          <a:noFill/>
          <a:ln/>
        </p:spPr>
        <p:txBody>
          <a:bodyPr wrap="square" lIns="0" tIns="0" rIns="0" bIns="0" rtlCol="0" anchor="ctr"/>
          <a:lstStyle/>
          <a:p>
            <a:pPr indent="0" marL="0">
              <a:buNone/>
            </a:pPr>
            <a:r>
              <a:rPr lang="en-US" sz="2400" b="1" dirty="0">
                <a:solidFill>
                  <a:srgbClr val="1A1815"/>
                </a:solidFill>
                <a:latin typeface="Georgia" pitchFamily="34" charset="0"/>
                <a:ea typeface="Georgia" pitchFamily="34" charset="-122"/>
                <a:cs typeface="Georgia" pitchFamily="34" charset="-120"/>
              </a:rPr>
              <a:t>New skill</a:t>
            </a:r>
            <a:endParaRPr lang="en-US" sz="2400" dirty="0"/>
          </a:p>
        </p:txBody>
      </p:sp>
      <p:sp>
        <p:nvSpPr>
          <p:cNvPr id="16" name="Text 14"/>
          <p:cNvSpPr/>
          <p:nvPr/>
        </p:nvSpPr>
        <p:spPr>
          <a:xfrm>
            <a:off x="8595360" y="4800600"/>
            <a:ext cx="2926080" cy="91440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Try one new whole-food recipe from your handout pack.</a:t>
            </a:r>
            <a:endParaRPr lang="en-US" sz="1400" dirty="0"/>
          </a:p>
        </p:txBody>
      </p:sp>
      <p:sp>
        <p:nvSpPr>
          <p:cNvPr id="17" name="Text 15"/>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18" name="Text 16"/>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13 / 14</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2C3A24"/>
        </a:solidFill>
      </p:bgPr>
    </p:bg>
    <p:spTree>
      <p:nvGrpSpPr>
        <p:cNvPr id="1" name=""/>
        <p:cNvGrpSpPr/>
        <p:nvPr/>
      </p:nvGrpSpPr>
      <p:grpSpPr>
        <a:xfrm>
          <a:off x="0" y="0"/>
          <a:ext cx="0" cy="0"/>
          <a:chOff x="0" y="0"/>
          <a:chExt cx="0" cy="0"/>
        </a:xfrm>
      </p:grpSpPr>
      <p:sp>
        <p:nvSpPr>
          <p:cNvPr id="2" name="Text 0"/>
          <p:cNvSpPr/>
          <p:nvPr/>
        </p:nvSpPr>
        <p:spPr>
          <a:xfrm>
            <a:off x="640080" y="548640"/>
            <a:ext cx="10972800" cy="1280160"/>
          </a:xfrm>
          <a:prstGeom prst="rect">
            <a:avLst/>
          </a:prstGeom>
          <a:noFill/>
          <a:ln/>
        </p:spPr>
        <p:txBody>
          <a:bodyPr wrap="square" lIns="0" tIns="0" rIns="0" bIns="0" rtlCol="0" anchor="ctr"/>
          <a:lstStyle/>
          <a:p>
            <a:pPr algn="ctr" indent="0" marL="0">
              <a:buNone/>
            </a:pPr>
            <a:r>
              <a:rPr lang="en-US" sz="7200" b="1" dirty="0">
                <a:solidFill>
                  <a:srgbClr val="F5F0E5"/>
                </a:solidFill>
                <a:latin typeface="Georgia" pitchFamily="34" charset="0"/>
                <a:ea typeface="Georgia" pitchFamily="34" charset="-122"/>
                <a:cs typeface="Georgia" pitchFamily="34" charset="-120"/>
              </a:rPr>
              <a:t>Thank you.</a:t>
            </a:r>
            <a:endParaRPr lang="en-US" sz="7200" dirty="0"/>
          </a:p>
        </p:txBody>
      </p:sp>
      <p:sp>
        <p:nvSpPr>
          <p:cNvPr id="3" name="Text 1"/>
          <p:cNvSpPr/>
          <p:nvPr/>
        </p:nvSpPr>
        <p:spPr>
          <a:xfrm>
            <a:off x="640080" y="1828800"/>
            <a:ext cx="10972800" cy="457200"/>
          </a:xfrm>
          <a:prstGeom prst="rect">
            <a:avLst/>
          </a:prstGeom>
          <a:noFill/>
          <a:ln/>
        </p:spPr>
        <p:txBody>
          <a:bodyPr wrap="square" lIns="0" tIns="0" rIns="0" bIns="0" rtlCol="0" anchor="ctr"/>
          <a:lstStyle/>
          <a:p>
            <a:pPr algn="ctr" indent="0" marL="0">
              <a:buNone/>
            </a:pPr>
            <a:r>
              <a:rPr lang="en-US" sz="2200" i="1" dirty="0">
                <a:solidFill>
                  <a:srgbClr val="C8A24B"/>
                </a:solidFill>
                <a:latin typeface="Georgia" pitchFamily="34" charset="0"/>
                <a:ea typeface="Georgia" pitchFamily="34" charset="-122"/>
                <a:cs typeface="Georgia" pitchFamily="34" charset="-120"/>
              </a:rPr>
              <a:t>One last thing before you go.</a:t>
            </a:r>
            <a:endParaRPr lang="en-US" sz="2200" dirty="0"/>
          </a:p>
        </p:txBody>
      </p:sp>
      <p:sp>
        <p:nvSpPr>
          <p:cNvPr id="4" name="Shape 2"/>
          <p:cNvSpPr/>
          <p:nvPr/>
        </p:nvSpPr>
        <p:spPr>
          <a:xfrm>
            <a:off x="3337560" y="2468880"/>
            <a:ext cx="5486400" cy="2286000"/>
          </a:xfrm>
          <a:prstGeom prst="rect">
            <a:avLst/>
          </a:prstGeom>
          <a:solidFill>
            <a:srgbClr val="F5F0E5"/>
          </a:solidFill>
          <a:ln w="12700">
            <a:solidFill>
              <a:srgbClr val="F5F0E5"/>
            </a:solidFill>
            <a:prstDash val="solid"/>
          </a:ln>
        </p:spPr>
      </p:sp>
      <p:sp>
        <p:nvSpPr>
          <p:cNvPr id="5" name="Shape 3"/>
          <p:cNvSpPr/>
          <p:nvPr/>
        </p:nvSpPr>
        <p:spPr>
          <a:xfrm>
            <a:off x="3703320" y="2834640"/>
            <a:ext cx="1554480" cy="1554480"/>
          </a:xfrm>
          <a:prstGeom prst="rect">
            <a:avLst/>
          </a:prstGeom>
          <a:solidFill>
            <a:srgbClr val="FFFFFF"/>
          </a:solidFill>
          <a:ln w="12700">
            <a:solidFill>
              <a:srgbClr val="FFFFFF"/>
            </a:solidFill>
            <a:prstDash val="solid"/>
          </a:ln>
        </p:spPr>
      </p:sp>
      <p:pic>
        <p:nvPicPr>
          <p:cNvPr id="6" name="Image 0" descr="/home/claude/sclp/qr_post.png"/>
          <p:cNvPicPr>
            <a:picLocks noChangeAspect="1"/>
          </p:cNvPicPr>
          <p:nvPr/>
        </p:nvPicPr>
        <p:blipFill>
          <a:blip r:embed="rId1"/>
          <a:stretch>
            <a:fillRect/>
          </a:stretch>
        </p:blipFill>
        <p:spPr>
          <a:xfrm>
            <a:off x="3703320" y="2834640"/>
            <a:ext cx="1554480" cy="1554480"/>
          </a:xfrm>
          <a:prstGeom prst="rect">
            <a:avLst/>
          </a:prstGeom>
        </p:spPr>
      </p:pic>
      <p:sp>
        <p:nvSpPr>
          <p:cNvPr id="7" name="Text 4"/>
          <p:cNvSpPr/>
          <p:nvPr/>
        </p:nvSpPr>
        <p:spPr>
          <a:xfrm>
            <a:off x="5532120" y="2880360"/>
            <a:ext cx="3108960" cy="457200"/>
          </a:xfrm>
          <a:prstGeom prst="rect">
            <a:avLst/>
          </a:prstGeom>
          <a:noFill/>
          <a:ln/>
        </p:spPr>
        <p:txBody>
          <a:bodyPr wrap="square" lIns="0" tIns="0" rIns="0" bIns="0" rtlCol="0" anchor="ctr"/>
          <a:lstStyle/>
          <a:p>
            <a:pPr indent="0" marL="0">
              <a:buNone/>
            </a:pPr>
            <a:r>
              <a:rPr lang="en-US" sz="1800" b="1" dirty="0">
                <a:solidFill>
                  <a:srgbClr val="1A1815"/>
                </a:solidFill>
                <a:latin typeface="Georgia" pitchFamily="34" charset="0"/>
                <a:ea typeface="Georgia" pitchFamily="34" charset="-122"/>
                <a:cs typeface="Georgia" pitchFamily="34" charset="-120"/>
              </a:rPr>
              <a:t>Take the post-survey</a:t>
            </a:r>
            <a:endParaRPr lang="en-US" sz="1800" dirty="0"/>
          </a:p>
        </p:txBody>
      </p:sp>
      <p:sp>
        <p:nvSpPr>
          <p:cNvPr id="8" name="Text 5"/>
          <p:cNvSpPr/>
          <p:nvPr/>
        </p:nvSpPr>
        <p:spPr>
          <a:xfrm>
            <a:off x="5532120" y="3337560"/>
            <a:ext cx="3108960" cy="54864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It takes 3 minutes and shapes future workshops.</a:t>
            </a:r>
            <a:endParaRPr lang="en-US" sz="1300" dirty="0"/>
          </a:p>
        </p:txBody>
      </p:sp>
      <p:sp>
        <p:nvSpPr>
          <p:cNvPr id="9" name="Shape 6"/>
          <p:cNvSpPr/>
          <p:nvPr/>
        </p:nvSpPr>
        <p:spPr>
          <a:xfrm>
            <a:off x="5532120" y="3931920"/>
            <a:ext cx="2286000" cy="457200"/>
          </a:xfrm>
          <a:prstGeom prst="rect">
            <a:avLst/>
          </a:prstGeom>
          <a:solidFill>
            <a:srgbClr val="B66E47"/>
          </a:solidFill>
          <a:ln w="12700">
            <a:solidFill>
              <a:srgbClr val="B66E47"/>
            </a:solidFill>
            <a:prstDash val="solid"/>
          </a:ln>
        </p:spPr>
      </p:sp>
      <p:sp>
        <p:nvSpPr>
          <p:cNvPr id="10" name="Text 7"/>
          <p:cNvSpPr/>
          <p:nvPr/>
        </p:nvSpPr>
        <p:spPr>
          <a:xfrm>
            <a:off x="5532120" y="3931920"/>
            <a:ext cx="2286000" cy="457200"/>
          </a:xfrm>
          <a:prstGeom prst="rect">
            <a:avLst/>
          </a:prstGeom>
          <a:noFill/>
          <a:ln/>
        </p:spPr>
        <p:txBody>
          <a:bodyPr wrap="square" lIns="0" tIns="0" rIns="0" bIns="0" rtlCol="0" anchor="ctr"/>
          <a:lstStyle/>
          <a:p>
            <a:pPr algn="ctr" indent="0" marL="0">
              <a:buNone/>
            </a:pPr>
            <a:r>
              <a:rPr lang="en-US" sz="1300" b="1" spc="400" kern="0" dirty="0">
                <a:solidFill>
                  <a:srgbClr val="F5F0E5"/>
                </a:solidFill>
                <a:latin typeface="Calibri" pitchFamily="34" charset="0"/>
                <a:ea typeface="Calibri" pitchFamily="34" charset="-122"/>
                <a:cs typeface="Calibri" pitchFamily="34" charset="-120"/>
              </a:rPr>
              <a:t>SCAN ME</a:t>
            </a:r>
            <a:endParaRPr lang="en-US" sz="1300" dirty="0"/>
          </a:p>
        </p:txBody>
      </p:sp>
      <p:pic>
        <p:nvPicPr>
          <p:cNvPr id="11" name="Image 1" descr="/home/claude/sclp/logo.svg"/>
          <p:cNvPicPr>
            <a:picLocks noChangeAspect="1"/>
          </p:cNvPicPr>
          <p:nvPr/>
        </p:nvPicPr>
        <p:blipFill>
          <a:blip r:embed="rId2"/>
          <a:stretch>
            <a:fillRect/>
          </a:stretch>
        </p:blipFill>
        <p:spPr>
          <a:xfrm>
            <a:off x="4160520" y="4669618"/>
            <a:ext cx="3840480" cy="186834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2C3A24"/>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BEFORE WE START</a:t>
            </a:r>
            <a:endParaRPr lang="en-US" sz="1100" dirty="0"/>
          </a:p>
        </p:txBody>
      </p:sp>
      <p:sp>
        <p:nvSpPr>
          <p:cNvPr id="3" name="Text 1"/>
          <p:cNvSpPr/>
          <p:nvPr/>
        </p:nvSpPr>
        <p:spPr>
          <a:xfrm>
            <a:off x="640080" y="822960"/>
            <a:ext cx="10972800" cy="1005840"/>
          </a:xfrm>
          <a:prstGeom prst="rect">
            <a:avLst/>
          </a:prstGeom>
          <a:noFill/>
          <a:ln/>
        </p:spPr>
        <p:txBody>
          <a:bodyPr wrap="square" lIns="0" tIns="0" rIns="0" bIns="0" rtlCol="0" anchor="ctr"/>
          <a:lstStyle/>
          <a:p>
            <a:pPr indent="0" marL="0">
              <a:buNone/>
            </a:pPr>
            <a:r>
              <a:rPr lang="en-US" sz="5200" b="1" dirty="0">
                <a:solidFill>
                  <a:srgbClr val="F5F0E5"/>
                </a:solidFill>
                <a:latin typeface="Georgia" pitchFamily="34" charset="0"/>
                <a:ea typeface="Georgia" pitchFamily="34" charset="-122"/>
                <a:cs typeface="Georgia" pitchFamily="34" charset="-120"/>
              </a:rPr>
              <a:t>Take the pre-survey.</a:t>
            </a:r>
            <a:endParaRPr lang="en-US" sz="5200" dirty="0"/>
          </a:p>
        </p:txBody>
      </p:sp>
      <p:sp>
        <p:nvSpPr>
          <p:cNvPr id="4" name="Text 2"/>
          <p:cNvSpPr/>
          <p:nvPr/>
        </p:nvSpPr>
        <p:spPr>
          <a:xfrm>
            <a:off x="640080" y="1874520"/>
            <a:ext cx="10972800" cy="411480"/>
          </a:xfrm>
          <a:prstGeom prst="rect">
            <a:avLst/>
          </a:prstGeom>
          <a:noFill/>
          <a:ln/>
        </p:spPr>
        <p:txBody>
          <a:bodyPr wrap="square" lIns="0" tIns="0" rIns="0" bIns="0" rtlCol="0" anchor="ctr"/>
          <a:lstStyle/>
          <a:p>
            <a:pPr indent="0" marL="0">
              <a:buNone/>
            </a:pPr>
            <a:r>
              <a:rPr lang="en-US" sz="1600" i="1" dirty="0">
                <a:solidFill>
                  <a:srgbClr val="E8DEC9"/>
                </a:solidFill>
                <a:latin typeface="Calibri" pitchFamily="34" charset="0"/>
                <a:ea typeface="Calibri" pitchFamily="34" charset="-122"/>
                <a:cs typeface="Calibri" pitchFamily="34" charset="-120"/>
              </a:rPr>
              <a:t>It takes 3 minutes and sets our baseline. Scan the code below.</a:t>
            </a:r>
            <a:endParaRPr lang="en-US" sz="1600" dirty="0"/>
          </a:p>
        </p:txBody>
      </p:sp>
      <p:sp>
        <p:nvSpPr>
          <p:cNvPr id="5" name="Shape 3"/>
          <p:cNvSpPr/>
          <p:nvPr/>
        </p:nvSpPr>
        <p:spPr>
          <a:xfrm>
            <a:off x="4480560" y="2240280"/>
            <a:ext cx="3200400" cy="3200400"/>
          </a:xfrm>
          <a:prstGeom prst="rect">
            <a:avLst/>
          </a:prstGeom>
          <a:solidFill>
            <a:srgbClr val="F5F0E5"/>
          </a:solidFill>
          <a:ln w="12700">
            <a:solidFill>
              <a:srgbClr val="F5F0E5"/>
            </a:solidFill>
            <a:prstDash val="solid"/>
          </a:ln>
        </p:spPr>
      </p:sp>
      <p:pic>
        <p:nvPicPr>
          <p:cNvPr id="6" name="Image 0" descr="/home/claude/sclp/qr_pre.png"/>
          <p:cNvPicPr>
            <a:picLocks noChangeAspect="1"/>
          </p:cNvPicPr>
          <p:nvPr/>
        </p:nvPicPr>
        <p:blipFill>
          <a:blip r:embed="rId1"/>
          <a:stretch>
            <a:fillRect/>
          </a:stretch>
        </p:blipFill>
        <p:spPr>
          <a:xfrm>
            <a:off x="4709160" y="2468880"/>
            <a:ext cx="2743200" cy="2743200"/>
          </a:xfrm>
          <a:prstGeom prst="rect">
            <a:avLst/>
          </a:prstGeom>
        </p:spPr>
      </p:pic>
      <p:sp>
        <p:nvSpPr>
          <p:cNvPr id="7" name="Text 4"/>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E8DEC9"/>
                </a:solidFill>
                <a:latin typeface="Calibri" pitchFamily="34" charset="0"/>
                <a:ea typeface="Calibri" pitchFamily="34" charset="-122"/>
                <a:cs typeface="Calibri" pitchFamily="34" charset="-120"/>
              </a:rPr>
              <a:t>2 / 14</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TODAY'S 30 MINUTES</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Here's what we'll cover.</a:t>
            </a:r>
            <a:endParaRPr lang="en-US" sz="3200" dirty="0"/>
          </a:p>
        </p:txBody>
      </p:sp>
      <p:sp>
        <p:nvSpPr>
          <p:cNvPr id="4" name="Shape 2"/>
          <p:cNvSpPr/>
          <p:nvPr/>
        </p:nvSpPr>
        <p:spPr>
          <a:xfrm>
            <a:off x="914400" y="1828800"/>
            <a:ext cx="822960" cy="822960"/>
          </a:xfrm>
          <a:prstGeom prst="ellipse">
            <a:avLst/>
          </a:prstGeom>
          <a:solidFill>
            <a:srgbClr val="E8DEC9"/>
          </a:solidFill>
          <a:ln w="12700">
            <a:solidFill>
              <a:srgbClr val="E8DEC9"/>
            </a:solidFill>
            <a:prstDash val="solid"/>
          </a:ln>
        </p:spPr>
      </p:sp>
      <p:pic>
        <p:nvPicPr>
          <p:cNvPr id="5" name="Image 0" descr="preencoded.png"/>
          <p:cNvPicPr>
            <a:picLocks noChangeAspect="1"/>
          </p:cNvPicPr>
          <p:nvPr/>
        </p:nvPicPr>
        <p:blipFill>
          <a:blip r:embed="rId1"/>
          <a:stretch>
            <a:fillRect/>
          </a:stretch>
        </p:blipFill>
        <p:spPr>
          <a:xfrm>
            <a:off x="1097280" y="2011680"/>
            <a:ext cx="457200" cy="457200"/>
          </a:xfrm>
          <a:prstGeom prst="rect">
            <a:avLst/>
          </a:prstGeom>
        </p:spPr>
      </p:pic>
      <p:sp>
        <p:nvSpPr>
          <p:cNvPr id="6" name="Text 3"/>
          <p:cNvSpPr/>
          <p:nvPr/>
        </p:nvSpPr>
        <p:spPr>
          <a:xfrm>
            <a:off x="2011680" y="1783080"/>
            <a:ext cx="640080" cy="365760"/>
          </a:xfrm>
          <a:prstGeom prst="rect">
            <a:avLst/>
          </a:prstGeom>
          <a:noFill/>
          <a:ln/>
        </p:spPr>
        <p:txBody>
          <a:bodyPr wrap="square" lIns="0" tIns="0" rIns="0" bIns="0" rtlCol="0" anchor="ctr"/>
          <a:lstStyle/>
          <a:p>
            <a:pPr indent="0" marL="0">
              <a:buNone/>
            </a:pPr>
            <a:r>
              <a:rPr lang="en-US" sz="1300" i="1" spc="300" kern="0" dirty="0">
                <a:solidFill>
                  <a:srgbClr val="B66E47"/>
                </a:solidFill>
                <a:latin typeface="Georgia" pitchFamily="34" charset="0"/>
                <a:ea typeface="Georgia" pitchFamily="34" charset="-122"/>
                <a:cs typeface="Georgia" pitchFamily="34" charset="-120"/>
              </a:rPr>
              <a:t>01</a:t>
            </a:r>
            <a:endParaRPr lang="en-US" sz="1300" dirty="0"/>
          </a:p>
        </p:txBody>
      </p:sp>
      <p:sp>
        <p:nvSpPr>
          <p:cNvPr id="7" name="Text 4"/>
          <p:cNvSpPr/>
          <p:nvPr/>
        </p:nvSpPr>
        <p:spPr>
          <a:xfrm>
            <a:off x="2011680" y="2075688"/>
            <a:ext cx="8686800" cy="45720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What's actually in our food</a:t>
            </a:r>
            <a:endParaRPr lang="en-US" sz="2200" dirty="0"/>
          </a:p>
        </p:txBody>
      </p:sp>
      <p:sp>
        <p:nvSpPr>
          <p:cNvPr id="8" name="Text 5"/>
          <p:cNvSpPr/>
          <p:nvPr/>
        </p:nvSpPr>
        <p:spPr>
          <a:xfrm>
            <a:off x="2011680" y="2496312"/>
            <a:ext cx="8686800" cy="320040"/>
          </a:xfrm>
          <a:prstGeom prst="rect">
            <a:avLst/>
          </a:prstGeom>
          <a:noFill/>
          <a:ln/>
        </p:spPr>
        <p:txBody>
          <a:bodyPr wrap="square" lIns="0" tIns="0" rIns="0" bIns="0" rtlCol="0" anchor="ctr"/>
          <a:lstStyle/>
          <a:p>
            <a:pPr indent="0" marL="0">
              <a:buNone/>
            </a:pPr>
            <a:r>
              <a:rPr lang="en-US" sz="1400" dirty="0">
                <a:solidFill>
                  <a:srgbClr val="6E6A60"/>
                </a:solidFill>
                <a:latin typeface="Calibri" pitchFamily="34" charset="0"/>
                <a:ea typeface="Calibri" pitchFamily="34" charset="-122"/>
                <a:cs typeface="Calibri" pitchFamily="34" charset="-120"/>
              </a:rPr>
              <a:t>How processing changes everything</a:t>
            </a:r>
            <a:endParaRPr lang="en-US" sz="1400" dirty="0"/>
          </a:p>
        </p:txBody>
      </p:sp>
      <p:sp>
        <p:nvSpPr>
          <p:cNvPr id="9" name="Shape 6"/>
          <p:cNvSpPr/>
          <p:nvPr/>
        </p:nvSpPr>
        <p:spPr>
          <a:xfrm>
            <a:off x="914400" y="2880360"/>
            <a:ext cx="822960" cy="822960"/>
          </a:xfrm>
          <a:prstGeom prst="ellipse">
            <a:avLst/>
          </a:prstGeom>
          <a:solidFill>
            <a:srgbClr val="E8DEC9"/>
          </a:solidFill>
          <a:ln w="12700">
            <a:solidFill>
              <a:srgbClr val="E8DEC9"/>
            </a:solidFill>
            <a:prstDash val="solid"/>
          </a:ln>
        </p:spPr>
      </p:sp>
      <p:pic>
        <p:nvPicPr>
          <p:cNvPr id="10" name="Image 1" descr="preencoded.png"/>
          <p:cNvPicPr>
            <a:picLocks noChangeAspect="1"/>
          </p:cNvPicPr>
          <p:nvPr/>
        </p:nvPicPr>
        <p:blipFill>
          <a:blip r:embed="rId2"/>
          <a:stretch>
            <a:fillRect/>
          </a:stretch>
        </p:blipFill>
        <p:spPr>
          <a:xfrm>
            <a:off x="1097280" y="3063240"/>
            <a:ext cx="457200" cy="457200"/>
          </a:xfrm>
          <a:prstGeom prst="rect">
            <a:avLst/>
          </a:prstGeom>
        </p:spPr>
      </p:pic>
      <p:sp>
        <p:nvSpPr>
          <p:cNvPr id="11" name="Text 7"/>
          <p:cNvSpPr/>
          <p:nvPr/>
        </p:nvSpPr>
        <p:spPr>
          <a:xfrm>
            <a:off x="2011680" y="2834640"/>
            <a:ext cx="640080" cy="365760"/>
          </a:xfrm>
          <a:prstGeom prst="rect">
            <a:avLst/>
          </a:prstGeom>
          <a:noFill/>
          <a:ln/>
        </p:spPr>
        <p:txBody>
          <a:bodyPr wrap="square" lIns="0" tIns="0" rIns="0" bIns="0" rtlCol="0" anchor="ctr"/>
          <a:lstStyle/>
          <a:p>
            <a:pPr indent="0" marL="0">
              <a:buNone/>
            </a:pPr>
            <a:r>
              <a:rPr lang="en-US" sz="1300" i="1" spc="300" kern="0" dirty="0">
                <a:solidFill>
                  <a:srgbClr val="B66E47"/>
                </a:solidFill>
                <a:latin typeface="Georgia" pitchFamily="34" charset="0"/>
                <a:ea typeface="Georgia" pitchFamily="34" charset="-122"/>
                <a:cs typeface="Georgia" pitchFamily="34" charset="-120"/>
              </a:rPr>
              <a:t>02</a:t>
            </a:r>
            <a:endParaRPr lang="en-US" sz="1300" dirty="0"/>
          </a:p>
        </p:txBody>
      </p:sp>
      <p:sp>
        <p:nvSpPr>
          <p:cNvPr id="12" name="Text 8"/>
          <p:cNvSpPr/>
          <p:nvPr/>
        </p:nvSpPr>
        <p:spPr>
          <a:xfrm>
            <a:off x="2011680" y="3127248"/>
            <a:ext cx="8686800" cy="45720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Why your body cares</a:t>
            </a:r>
            <a:endParaRPr lang="en-US" sz="2200" dirty="0"/>
          </a:p>
        </p:txBody>
      </p:sp>
      <p:sp>
        <p:nvSpPr>
          <p:cNvPr id="13" name="Text 9"/>
          <p:cNvSpPr/>
          <p:nvPr/>
        </p:nvSpPr>
        <p:spPr>
          <a:xfrm>
            <a:off x="2011680" y="3547872"/>
            <a:ext cx="8686800" cy="320040"/>
          </a:xfrm>
          <a:prstGeom prst="rect">
            <a:avLst/>
          </a:prstGeom>
          <a:noFill/>
          <a:ln/>
        </p:spPr>
        <p:txBody>
          <a:bodyPr wrap="square" lIns="0" tIns="0" rIns="0" bIns="0" rtlCol="0" anchor="ctr"/>
          <a:lstStyle/>
          <a:p>
            <a:pPr indent="0" marL="0">
              <a:buNone/>
            </a:pPr>
            <a:r>
              <a:rPr lang="en-US" sz="1400" dirty="0">
                <a:solidFill>
                  <a:srgbClr val="6E6A60"/>
                </a:solidFill>
                <a:latin typeface="Calibri" pitchFamily="34" charset="0"/>
                <a:ea typeface="Calibri" pitchFamily="34" charset="-122"/>
                <a:cs typeface="Calibri" pitchFamily="34" charset="-120"/>
              </a:rPr>
              <a:t>Heart, brain, gut, weight</a:t>
            </a:r>
            <a:endParaRPr lang="en-US" sz="1400" dirty="0"/>
          </a:p>
        </p:txBody>
      </p:sp>
      <p:sp>
        <p:nvSpPr>
          <p:cNvPr id="14" name="Shape 10"/>
          <p:cNvSpPr/>
          <p:nvPr/>
        </p:nvSpPr>
        <p:spPr>
          <a:xfrm>
            <a:off x="914400" y="3931920"/>
            <a:ext cx="822960" cy="822960"/>
          </a:xfrm>
          <a:prstGeom prst="ellipse">
            <a:avLst/>
          </a:prstGeom>
          <a:solidFill>
            <a:srgbClr val="E8DEC9"/>
          </a:solidFill>
          <a:ln w="12700">
            <a:solidFill>
              <a:srgbClr val="E8DEC9"/>
            </a:solidFill>
            <a:prstDash val="solid"/>
          </a:ln>
        </p:spPr>
      </p:sp>
      <p:pic>
        <p:nvPicPr>
          <p:cNvPr id="15" name="Image 2" descr="preencoded.png"/>
          <p:cNvPicPr>
            <a:picLocks noChangeAspect="1"/>
          </p:cNvPicPr>
          <p:nvPr/>
        </p:nvPicPr>
        <p:blipFill>
          <a:blip r:embed="rId3"/>
          <a:stretch>
            <a:fillRect/>
          </a:stretch>
        </p:blipFill>
        <p:spPr>
          <a:xfrm>
            <a:off x="1097280" y="4114800"/>
            <a:ext cx="457200" cy="457200"/>
          </a:xfrm>
          <a:prstGeom prst="rect">
            <a:avLst/>
          </a:prstGeom>
        </p:spPr>
      </p:pic>
      <p:sp>
        <p:nvSpPr>
          <p:cNvPr id="16" name="Text 11"/>
          <p:cNvSpPr/>
          <p:nvPr/>
        </p:nvSpPr>
        <p:spPr>
          <a:xfrm>
            <a:off x="2011680" y="3886200"/>
            <a:ext cx="640080" cy="365760"/>
          </a:xfrm>
          <a:prstGeom prst="rect">
            <a:avLst/>
          </a:prstGeom>
          <a:noFill/>
          <a:ln/>
        </p:spPr>
        <p:txBody>
          <a:bodyPr wrap="square" lIns="0" tIns="0" rIns="0" bIns="0" rtlCol="0" anchor="ctr"/>
          <a:lstStyle/>
          <a:p>
            <a:pPr indent="0" marL="0">
              <a:buNone/>
            </a:pPr>
            <a:r>
              <a:rPr lang="en-US" sz="1300" i="1" spc="300" kern="0" dirty="0">
                <a:solidFill>
                  <a:srgbClr val="B66E47"/>
                </a:solidFill>
                <a:latin typeface="Georgia" pitchFamily="34" charset="0"/>
                <a:ea typeface="Georgia" pitchFamily="34" charset="-122"/>
                <a:cs typeface="Georgia" pitchFamily="34" charset="-120"/>
              </a:rPr>
              <a:t>03</a:t>
            </a:r>
            <a:endParaRPr lang="en-US" sz="1300" dirty="0"/>
          </a:p>
        </p:txBody>
      </p:sp>
      <p:sp>
        <p:nvSpPr>
          <p:cNvPr id="17" name="Text 12"/>
          <p:cNvSpPr/>
          <p:nvPr/>
        </p:nvSpPr>
        <p:spPr>
          <a:xfrm>
            <a:off x="2011680" y="4178808"/>
            <a:ext cx="8686800" cy="45720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Reading labels like a pro</a:t>
            </a:r>
            <a:endParaRPr lang="en-US" sz="2200" dirty="0"/>
          </a:p>
        </p:txBody>
      </p:sp>
      <p:sp>
        <p:nvSpPr>
          <p:cNvPr id="18" name="Text 13"/>
          <p:cNvSpPr/>
          <p:nvPr/>
        </p:nvSpPr>
        <p:spPr>
          <a:xfrm>
            <a:off x="2011680" y="4599432"/>
            <a:ext cx="8686800" cy="320040"/>
          </a:xfrm>
          <a:prstGeom prst="rect">
            <a:avLst/>
          </a:prstGeom>
          <a:noFill/>
          <a:ln/>
        </p:spPr>
        <p:txBody>
          <a:bodyPr wrap="square" lIns="0" tIns="0" rIns="0" bIns="0" rtlCol="0" anchor="ctr"/>
          <a:lstStyle/>
          <a:p>
            <a:pPr indent="0" marL="0">
              <a:buNone/>
            </a:pPr>
            <a:r>
              <a:rPr lang="en-US" sz="1400" dirty="0">
                <a:solidFill>
                  <a:srgbClr val="6E6A60"/>
                </a:solidFill>
                <a:latin typeface="Calibri" pitchFamily="34" charset="0"/>
                <a:ea typeface="Calibri" pitchFamily="34" charset="-122"/>
                <a:cs typeface="Calibri" pitchFamily="34" charset="-120"/>
              </a:rPr>
              <a:t>Hands-on activity</a:t>
            </a:r>
            <a:endParaRPr lang="en-US" sz="1400" dirty="0"/>
          </a:p>
        </p:txBody>
      </p:sp>
      <p:sp>
        <p:nvSpPr>
          <p:cNvPr id="19" name="Shape 14"/>
          <p:cNvSpPr/>
          <p:nvPr/>
        </p:nvSpPr>
        <p:spPr>
          <a:xfrm>
            <a:off x="914400" y="4983480"/>
            <a:ext cx="822960" cy="822960"/>
          </a:xfrm>
          <a:prstGeom prst="ellipse">
            <a:avLst/>
          </a:prstGeom>
          <a:solidFill>
            <a:srgbClr val="E8DEC9"/>
          </a:solidFill>
          <a:ln w="12700">
            <a:solidFill>
              <a:srgbClr val="E8DEC9"/>
            </a:solidFill>
            <a:prstDash val="solid"/>
          </a:ln>
        </p:spPr>
      </p:sp>
      <p:pic>
        <p:nvPicPr>
          <p:cNvPr id="20" name="Image 3" descr="preencoded.png"/>
          <p:cNvPicPr>
            <a:picLocks noChangeAspect="1"/>
          </p:cNvPicPr>
          <p:nvPr/>
        </p:nvPicPr>
        <p:blipFill>
          <a:blip r:embed="rId4"/>
          <a:stretch>
            <a:fillRect/>
          </a:stretch>
        </p:blipFill>
        <p:spPr>
          <a:xfrm>
            <a:off x="1097280" y="5166360"/>
            <a:ext cx="457200" cy="457200"/>
          </a:xfrm>
          <a:prstGeom prst="rect">
            <a:avLst/>
          </a:prstGeom>
        </p:spPr>
      </p:pic>
      <p:sp>
        <p:nvSpPr>
          <p:cNvPr id="21" name="Text 15"/>
          <p:cNvSpPr/>
          <p:nvPr/>
        </p:nvSpPr>
        <p:spPr>
          <a:xfrm>
            <a:off x="2011680" y="4937760"/>
            <a:ext cx="640080" cy="365760"/>
          </a:xfrm>
          <a:prstGeom prst="rect">
            <a:avLst/>
          </a:prstGeom>
          <a:noFill/>
          <a:ln/>
        </p:spPr>
        <p:txBody>
          <a:bodyPr wrap="square" lIns="0" tIns="0" rIns="0" bIns="0" rtlCol="0" anchor="ctr"/>
          <a:lstStyle/>
          <a:p>
            <a:pPr indent="0" marL="0">
              <a:buNone/>
            </a:pPr>
            <a:r>
              <a:rPr lang="en-US" sz="1300" i="1" spc="300" kern="0" dirty="0">
                <a:solidFill>
                  <a:srgbClr val="B66E47"/>
                </a:solidFill>
                <a:latin typeface="Georgia" pitchFamily="34" charset="0"/>
                <a:ea typeface="Georgia" pitchFamily="34" charset="-122"/>
                <a:cs typeface="Georgia" pitchFamily="34" charset="-120"/>
              </a:rPr>
              <a:t>04</a:t>
            </a:r>
            <a:endParaRPr lang="en-US" sz="1300" dirty="0"/>
          </a:p>
        </p:txBody>
      </p:sp>
      <p:sp>
        <p:nvSpPr>
          <p:cNvPr id="22" name="Text 16"/>
          <p:cNvSpPr/>
          <p:nvPr/>
        </p:nvSpPr>
        <p:spPr>
          <a:xfrm>
            <a:off x="2011680" y="5230368"/>
            <a:ext cx="8686800" cy="45720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Three recipes you'll actually make</a:t>
            </a:r>
            <a:endParaRPr lang="en-US" sz="2200" dirty="0"/>
          </a:p>
        </p:txBody>
      </p:sp>
      <p:sp>
        <p:nvSpPr>
          <p:cNvPr id="23" name="Text 17"/>
          <p:cNvSpPr/>
          <p:nvPr/>
        </p:nvSpPr>
        <p:spPr>
          <a:xfrm>
            <a:off x="2011680" y="5650992"/>
            <a:ext cx="8686800" cy="320040"/>
          </a:xfrm>
          <a:prstGeom prst="rect">
            <a:avLst/>
          </a:prstGeom>
          <a:noFill/>
          <a:ln/>
        </p:spPr>
        <p:txBody>
          <a:bodyPr wrap="square" lIns="0" tIns="0" rIns="0" bIns="0" rtlCol="0" anchor="ctr"/>
          <a:lstStyle/>
          <a:p>
            <a:pPr indent="0" marL="0">
              <a:buNone/>
            </a:pPr>
            <a:r>
              <a:rPr lang="en-US" sz="1400" dirty="0">
                <a:solidFill>
                  <a:srgbClr val="6E6A60"/>
                </a:solidFill>
                <a:latin typeface="Calibri" pitchFamily="34" charset="0"/>
                <a:ea typeface="Calibri" pitchFamily="34" charset="-122"/>
                <a:cs typeface="Calibri" pitchFamily="34" charset="-120"/>
              </a:rPr>
              <a:t>Plus a 7-day swap challenge</a:t>
            </a:r>
            <a:endParaRPr lang="en-US" sz="1400" dirty="0"/>
          </a:p>
        </p:txBody>
      </p:sp>
      <p:sp>
        <p:nvSpPr>
          <p:cNvPr id="24" name="Text 18"/>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25" name="Text 19"/>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3 / 14</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DEFINING THE PROBLEM</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Not all "food" is created equal.</a:t>
            </a:r>
            <a:endParaRPr lang="en-US" sz="3200" dirty="0"/>
          </a:p>
        </p:txBody>
      </p:sp>
      <p:sp>
        <p:nvSpPr>
          <p:cNvPr id="4" name="Text 2"/>
          <p:cNvSpPr/>
          <p:nvPr/>
        </p:nvSpPr>
        <p:spPr>
          <a:xfrm>
            <a:off x="640080" y="1371600"/>
            <a:ext cx="10972800" cy="365760"/>
          </a:xfrm>
          <a:prstGeom prst="rect">
            <a:avLst/>
          </a:prstGeom>
          <a:noFill/>
          <a:ln/>
        </p:spPr>
        <p:txBody>
          <a:bodyPr wrap="square" lIns="0" tIns="0" rIns="0" bIns="0" rtlCol="0" anchor="ctr"/>
          <a:lstStyle/>
          <a:p>
            <a:pPr indent="0" marL="0">
              <a:buNone/>
            </a:pPr>
            <a:r>
              <a:rPr lang="en-US" sz="1600" i="1" dirty="0">
                <a:solidFill>
                  <a:srgbClr val="6E6A60"/>
                </a:solidFill>
                <a:latin typeface="Calibri" pitchFamily="34" charset="0"/>
                <a:ea typeface="Calibri" pitchFamily="34" charset="-122"/>
                <a:cs typeface="Calibri" pitchFamily="34" charset="-120"/>
              </a:rPr>
              <a:t>Researchers group foods into 4 categories — the NOVA classification.</a:t>
            </a:r>
            <a:endParaRPr lang="en-US" sz="1600" dirty="0"/>
          </a:p>
        </p:txBody>
      </p:sp>
      <p:sp>
        <p:nvSpPr>
          <p:cNvPr id="5" name="Shape 3"/>
          <p:cNvSpPr/>
          <p:nvPr/>
        </p:nvSpPr>
        <p:spPr>
          <a:xfrm>
            <a:off x="640080" y="1965960"/>
            <a:ext cx="2670048" cy="3840480"/>
          </a:xfrm>
          <a:prstGeom prst="rect">
            <a:avLst/>
          </a:prstGeom>
          <a:solidFill>
            <a:srgbClr val="E8DEC9"/>
          </a:solidFill>
          <a:ln w="12700">
            <a:solidFill>
              <a:srgbClr val="E8DEC9"/>
            </a:solidFill>
            <a:prstDash val="solid"/>
          </a:ln>
          <a:effectLst>
            <a:outerShdw sx="100000" sy="100000" kx="0" ky="0" algn="bl" rotWithShape="0" blurRad="101600" dist="25400" dir="5400000">
              <a:srgbClr val="000000">
                <a:alpha val="8000"/>
              </a:srgbClr>
            </a:outerShdw>
          </a:effectLst>
        </p:spPr>
      </p:sp>
      <p:sp>
        <p:nvSpPr>
          <p:cNvPr id="6" name="Shape 4"/>
          <p:cNvSpPr/>
          <p:nvPr/>
        </p:nvSpPr>
        <p:spPr>
          <a:xfrm>
            <a:off x="640080" y="1965960"/>
            <a:ext cx="2670048" cy="109728"/>
          </a:xfrm>
          <a:prstGeom prst="rect">
            <a:avLst/>
          </a:prstGeom>
          <a:solidFill>
            <a:srgbClr val="3F5233"/>
          </a:solidFill>
          <a:ln w="12700">
            <a:solidFill>
              <a:srgbClr val="3F5233"/>
            </a:solidFill>
            <a:prstDash val="solid"/>
          </a:ln>
        </p:spPr>
      </p:sp>
      <p:sp>
        <p:nvSpPr>
          <p:cNvPr id="7" name="Text 5"/>
          <p:cNvSpPr/>
          <p:nvPr/>
        </p:nvSpPr>
        <p:spPr>
          <a:xfrm>
            <a:off x="914400" y="2286000"/>
            <a:ext cx="2121408" cy="274320"/>
          </a:xfrm>
          <a:prstGeom prst="rect">
            <a:avLst/>
          </a:prstGeom>
          <a:noFill/>
          <a:ln/>
        </p:spPr>
        <p:txBody>
          <a:bodyPr wrap="square" lIns="0" tIns="0" rIns="0" bIns="0" rtlCol="0" anchor="ctr"/>
          <a:lstStyle/>
          <a:p>
            <a:pPr indent="0" marL="0">
              <a:buNone/>
            </a:pPr>
            <a:r>
              <a:rPr lang="en-US" sz="1000" b="1" spc="400" kern="0" dirty="0">
                <a:solidFill>
                  <a:srgbClr val="6E6A60"/>
                </a:solidFill>
                <a:latin typeface="Calibri" pitchFamily="34" charset="0"/>
                <a:ea typeface="Calibri" pitchFamily="34" charset="-122"/>
                <a:cs typeface="Calibri" pitchFamily="34" charset="-120"/>
              </a:rPr>
              <a:t>GROUP 1</a:t>
            </a:r>
            <a:endParaRPr lang="en-US" sz="1000" dirty="0"/>
          </a:p>
        </p:txBody>
      </p:sp>
      <p:sp>
        <p:nvSpPr>
          <p:cNvPr id="8" name="Text 6"/>
          <p:cNvSpPr/>
          <p:nvPr/>
        </p:nvSpPr>
        <p:spPr>
          <a:xfrm>
            <a:off x="914400" y="2606040"/>
            <a:ext cx="2121408" cy="64008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Whole</a:t>
            </a:r>
            <a:endParaRPr lang="en-US" sz="2200" dirty="0"/>
          </a:p>
        </p:txBody>
      </p:sp>
      <p:sp>
        <p:nvSpPr>
          <p:cNvPr id="9" name="Text 7"/>
          <p:cNvSpPr/>
          <p:nvPr/>
        </p:nvSpPr>
        <p:spPr>
          <a:xfrm>
            <a:off x="914400" y="3337560"/>
            <a:ext cx="2121408" cy="274320"/>
          </a:xfrm>
          <a:prstGeom prst="rect">
            <a:avLst/>
          </a:prstGeom>
          <a:noFill/>
          <a:ln/>
        </p:spPr>
        <p:txBody>
          <a:bodyPr wrap="square" lIns="0" tIns="0" rIns="0" bIns="0" rtlCol="0" anchor="ctr"/>
          <a:lstStyle/>
          <a:p>
            <a:pPr indent="0" marL="0">
              <a:buNone/>
            </a:pPr>
            <a:r>
              <a:rPr lang="en-US" sz="1100" i="1" dirty="0">
                <a:solidFill>
                  <a:srgbClr val="3F5233"/>
                </a:solidFill>
                <a:latin typeface="Calibri" pitchFamily="34" charset="0"/>
                <a:ea typeface="Calibri" pitchFamily="34" charset="-122"/>
                <a:cs typeface="Calibri" pitchFamily="34" charset="-120"/>
              </a:rPr>
              <a:t>Minimally processed</a:t>
            </a:r>
            <a:endParaRPr lang="en-US" sz="1100" dirty="0"/>
          </a:p>
        </p:txBody>
      </p:sp>
      <p:sp>
        <p:nvSpPr>
          <p:cNvPr id="10" name="Text 8"/>
          <p:cNvSpPr/>
          <p:nvPr/>
        </p:nvSpPr>
        <p:spPr>
          <a:xfrm>
            <a:off x="914400" y="3794760"/>
            <a:ext cx="2121408" cy="164592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Vegetables, fruit, eggs, meat, beans, grains.</a:t>
            </a:r>
            <a:endParaRPr lang="en-US" sz="1300" dirty="0"/>
          </a:p>
        </p:txBody>
      </p:sp>
      <p:sp>
        <p:nvSpPr>
          <p:cNvPr id="11" name="Shape 9"/>
          <p:cNvSpPr/>
          <p:nvPr/>
        </p:nvSpPr>
        <p:spPr>
          <a:xfrm>
            <a:off x="3474720" y="1965960"/>
            <a:ext cx="2670048" cy="3840480"/>
          </a:xfrm>
          <a:prstGeom prst="rect">
            <a:avLst/>
          </a:prstGeom>
          <a:solidFill>
            <a:srgbClr val="E8DEC9"/>
          </a:solidFill>
          <a:ln w="12700">
            <a:solidFill>
              <a:srgbClr val="E8DEC9"/>
            </a:solidFill>
            <a:prstDash val="solid"/>
          </a:ln>
          <a:effectLst>
            <a:outerShdw sx="100000" sy="100000" kx="0" ky="0" algn="bl" rotWithShape="0" blurRad="101600" dist="25400" dir="5400000">
              <a:srgbClr val="000000">
                <a:alpha val="8000"/>
              </a:srgbClr>
            </a:outerShdw>
          </a:effectLst>
        </p:spPr>
      </p:sp>
      <p:sp>
        <p:nvSpPr>
          <p:cNvPr id="12" name="Shape 10"/>
          <p:cNvSpPr/>
          <p:nvPr/>
        </p:nvSpPr>
        <p:spPr>
          <a:xfrm>
            <a:off x="3474720" y="1965960"/>
            <a:ext cx="2670048" cy="109728"/>
          </a:xfrm>
          <a:prstGeom prst="rect">
            <a:avLst/>
          </a:prstGeom>
          <a:solidFill>
            <a:srgbClr val="3F5233"/>
          </a:solidFill>
          <a:ln w="12700">
            <a:solidFill>
              <a:srgbClr val="3F5233"/>
            </a:solidFill>
            <a:prstDash val="solid"/>
          </a:ln>
        </p:spPr>
      </p:sp>
      <p:sp>
        <p:nvSpPr>
          <p:cNvPr id="13" name="Text 11"/>
          <p:cNvSpPr/>
          <p:nvPr/>
        </p:nvSpPr>
        <p:spPr>
          <a:xfrm>
            <a:off x="3749040" y="2286000"/>
            <a:ext cx="2121408" cy="274320"/>
          </a:xfrm>
          <a:prstGeom prst="rect">
            <a:avLst/>
          </a:prstGeom>
          <a:noFill/>
          <a:ln/>
        </p:spPr>
        <p:txBody>
          <a:bodyPr wrap="square" lIns="0" tIns="0" rIns="0" bIns="0" rtlCol="0" anchor="ctr"/>
          <a:lstStyle/>
          <a:p>
            <a:pPr indent="0" marL="0">
              <a:buNone/>
            </a:pPr>
            <a:r>
              <a:rPr lang="en-US" sz="1000" b="1" spc="400" kern="0" dirty="0">
                <a:solidFill>
                  <a:srgbClr val="6E6A60"/>
                </a:solidFill>
                <a:latin typeface="Calibri" pitchFamily="34" charset="0"/>
                <a:ea typeface="Calibri" pitchFamily="34" charset="-122"/>
                <a:cs typeface="Calibri" pitchFamily="34" charset="-120"/>
              </a:rPr>
              <a:t>GROUP 2</a:t>
            </a:r>
            <a:endParaRPr lang="en-US" sz="1000" dirty="0"/>
          </a:p>
        </p:txBody>
      </p:sp>
      <p:sp>
        <p:nvSpPr>
          <p:cNvPr id="14" name="Text 12"/>
          <p:cNvSpPr/>
          <p:nvPr/>
        </p:nvSpPr>
        <p:spPr>
          <a:xfrm>
            <a:off x="3749040" y="2606040"/>
            <a:ext cx="2121408" cy="64008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Culinary</a:t>
            </a:r>
            <a:endParaRPr lang="en-US" sz="2200" dirty="0"/>
          </a:p>
        </p:txBody>
      </p:sp>
      <p:sp>
        <p:nvSpPr>
          <p:cNvPr id="15" name="Text 13"/>
          <p:cNvSpPr/>
          <p:nvPr/>
        </p:nvSpPr>
        <p:spPr>
          <a:xfrm>
            <a:off x="3749040" y="3337560"/>
            <a:ext cx="2121408" cy="274320"/>
          </a:xfrm>
          <a:prstGeom prst="rect">
            <a:avLst/>
          </a:prstGeom>
          <a:noFill/>
          <a:ln/>
        </p:spPr>
        <p:txBody>
          <a:bodyPr wrap="square" lIns="0" tIns="0" rIns="0" bIns="0" rtlCol="0" anchor="ctr"/>
          <a:lstStyle/>
          <a:p>
            <a:pPr indent="0" marL="0">
              <a:buNone/>
            </a:pPr>
            <a:r>
              <a:rPr lang="en-US" sz="1100" i="1" dirty="0">
                <a:solidFill>
                  <a:srgbClr val="3F5233"/>
                </a:solidFill>
                <a:latin typeface="Calibri" pitchFamily="34" charset="0"/>
                <a:ea typeface="Calibri" pitchFamily="34" charset="-122"/>
                <a:cs typeface="Calibri" pitchFamily="34" charset="-120"/>
              </a:rPr>
              <a:t>Used to cook with</a:t>
            </a:r>
            <a:endParaRPr lang="en-US" sz="1100" dirty="0"/>
          </a:p>
        </p:txBody>
      </p:sp>
      <p:sp>
        <p:nvSpPr>
          <p:cNvPr id="16" name="Text 14"/>
          <p:cNvSpPr/>
          <p:nvPr/>
        </p:nvSpPr>
        <p:spPr>
          <a:xfrm>
            <a:off x="3749040" y="3794760"/>
            <a:ext cx="2121408" cy="164592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Oils, butter, salt, sugar, vinegar.</a:t>
            </a:r>
            <a:endParaRPr lang="en-US" sz="1300" dirty="0"/>
          </a:p>
        </p:txBody>
      </p:sp>
      <p:sp>
        <p:nvSpPr>
          <p:cNvPr id="17" name="Shape 15"/>
          <p:cNvSpPr/>
          <p:nvPr/>
        </p:nvSpPr>
        <p:spPr>
          <a:xfrm>
            <a:off x="6309360" y="1965960"/>
            <a:ext cx="2670048" cy="3840480"/>
          </a:xfrm>
          <a:prstGeom prst="rect">
            <a:avLst/>
          </a:prstGeom>
          <a:solidFill>
            <a:srgbClr val="E8DEC9"/>
          </a:solidFill>
          <a:ln w="12700">
            <a:solidFill>
              <a:srgbClr val="E8DEC9"/>
            </a:solidFill>
            <a:prstDash val="solid"/>
          </a:ln>
          <a:effectLst>
            <a:outerShdw sx="100000" sy="100000" kx="0" ky="0" algn="bl" rotWithShape="0" blurRad="101600" dist="25400" dir="5400000">
              <a:srgbClr val="000000">
                <a:alpha val="8000"/>
              </a:srgbClr>
            </a:outerShdw>
          </a:effectLst>
        </p:spPr>
      </p:sp>
      <p:sp>
        <p:nvSpPr>
          <p:cNvPr id="18" name="Shape 16"/>
          <p:cNvSpPr/>
          <p:nvPr/>
        </p:nvSpPr>
        <p:spPr>
          <a:xfrm>
            <a:off x="6309360" y="1965960"/>
            <a:ext cx="2670048" cy="109728"/>
          </a:xfrm>
          <a:prstGeom prst="rect">
            <a:avLst/>
          </a:prstGeom>
          <a:solidFill>
            <a:srgbClr val="3F5233"/>
          </a:solidFill>
          <a:ln w="12700">
            <a:solidFill>
              <a:srgbClr val="3F5233"/>
            </a:solidFill>
            <a:prstDash val="solid"/>
          </a:ln>
        </p:spPr>
      </p:sp>
      <p:sp>
        <p:nvSpPr>
          <p:cNvPr id="19" name="Text 17"/>
          <p:cNvSpPr/>
          <p:nvPr/>
        </p:nvSpPr>
        <p:spPr>
          <a:xfrm>
            <a:off x="6583680" y="2286000"/>
            <a:ext cx="2121408" cy="274320"/>
          </a:xfrm>
          <a:prstGeom prst="rect">
            <a:avLst/>
          </a:prstGeom>
          <a:noFill/>
          <a:ln/>
        </p:spPr>
        <p:txBody>
          <a:bodyPr wrap="square" lIns="0" tIns="0" rIns="0" bIns="0" rtlCol="0" anchor="ctr"/>
          <a:lstStyle/>
          <a:p>
            <a:pPr indent="0" marL="0">
              <a:buNone/>
            </a:pPr>
            <a:r>
              <a:rPr lang="en-US" sz="1000" b="1" spc="400" kern="0" dirty="0">
                <a:solidFill>
                  <a:srgbClr val="6E6A60"/>
                </a:solidFill>
                <a:latin typeface="Calibri" pitchFamily="34" charset="0"/>
                <a:ea typeface="Calibri" pitchFamily="34" charset="-122"/>
                <a:cs typeface="Calibri" pitchFamily="34" charset="-120"/>
              </a:rPr>
              <a:t>GROUP 3</a:t>
            </a:r>
            <a:endParaRPr lang="en-US" sz="1000" dirty="0"/>
          </a:p>
        </p:txBody>
      </p:sp>
      <p:sp>
        <p:nvSpPr>
          <p:cNvPr id="20" name="Text 18"/>
          <p:cNvSpPr/>
          <p:nvPr/>
        </p:nvSpPr>
        <p:spPr>
          <a:xfrm>
            <a:off x="6583680" y="2606040"/>
            <a:ext cx="2121408" cy="640080"/>
          </a:xfrm>
          <a:prstGeom prst="rect">
            <a:avLst/>
          </a:prstGeom>
          <a:noFill/>
          <a:ln/>
        </p:spPr>
        <p:txBody>
          <a:bodyPr wrap="square" lIns="0" tIns="0" rIns="0" bIns="0" rtlCol="0" anchor="ctr"/>
          <a:lstStyle/>
          <a:p>
            <a:pPr indent="0" marL="0">
              <a:buNone/>
            </a:pPr>
            <a:r>
              <a:rPr lang="en-US" sz="2200" b="1" dirty="0">
                <a:solidFill>
                  <a:srgbClr val="1A1815"/>
                </a:solidFill>
                <a:latin typeface="Georgia" pitchFamily="34" charset="0"/>
                <a:ea typeface="Georgia" pitchFamily="34" charset="-122"/>
                <a:cs typeface="Georgia" pitchFamily="34" charset="-120"/>
              </a:rPr>
              <a:t>Processed</a:t>
            </a:r>
            <a:endParaRPr lang="en-US" sz="2200" dirty="0"/>
          </a:p>
        </p:txBody>
      </p:sp>
      <p:sp>
        <p:nvSpPr>
          <p:cNvPr id="21" name="Text 19"/>
          <p:cNvSpPr/>
          <p:nvPr/>
        </p:nvSpPr>
        <p:spPr>
          <a:xfrm>
            <a:off x="6583680" y="3337560"/>
            <a:ext cx="2121408" cy="274320"/>
          </a:xfrm>
          <a:prstGeom prst="rect">
            <a:avLst/>
          </a:prstGeom>
          <a:noFill/>
          <a:ln/>
        </p:spPr>
        <p:txBody>
          <a:bodyPr wrap="square" lIns="0" tIns="0" rIns="0" bIns="0" rtlCol="0" anchor="ctr"/>
          <a:lstStyle/>
          <a:p>
            <a:pPr indent="0" marL="0">
              <a:buNone/>
            </a:pPr>
            <a:r>
              <a:rPr lang="en-US" sz="1100" i="1" dirty="0">
                <a:solidFill>
                  <a:srgbClr val="B66E47"/>
                </a:solidFill>
                <a:latin typeface="Calibri" pitchFamily="34" charset="0"/>
                <a:ea typeface="Calibri" pitchFamily="34" charset="-122"/>
                <a:cs typeface="Calibri" pitchFamily="34" charset="-120"/>
              </a:rPr>
              <a:t>2–3 ingredients added</a:t>
            </a:r>
            <a:endParaRPr lang="en-US" sz="1100" dirty="0"/>
          </a:p>
        </p:txBody>
      </p:sp>
      <p:sp>
        <p:nvSpPr>
          <p:cNvPr id="22" name="Text 20"/>
          <p:cNvSpPr/>
          <p:nvPr/>
        </p:nvSpPr>
        <p:spPr>
          <a:xfrm>
            <a:off x="6583680" y="3794760"/>
            <a:ext cx="2121408" cy="164592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Cheese, canned beans, fresh bread, smoked fish.</a:t>
            </a:r>
            <a:endParaRPr lang="en-US" sz="1300" dirty="0"/>
          </a:p>
        </p:txBody>
      </p:sp>
      <p:sp>
        <p:nvSpPr>
          <p:cNvPr id="23" name="Shape 21"/>
          <p:cNvSpPr/>
          <p:nvPr/>
        </p:nvSpPr>
        <p:spPr>
          <a:xfrm>
            <a:off x="9144000" y="1965960"/>
            <a:ext cx="2670048" cy="3840480"/>
          </a:xfrm>
          <a:prstGeom prst="rect">
            <a:avLst/>
          </a:prstGeom>
          <a:solidFill>
            <a:srgbClr val="B66E47"/>
          </a:solidFill>
          <a:ln w="12700">
            <a:solidFill>
              <a:srgbClr val="B66E47"/>
            </a:solidFill>
            <a:prstDash val="solid"/>
          </a:ln>
          <a:effectLst>
            <a:outerShdw sx="100000" sy="100000" kx="0" ky="0" algn="bl" rotWithShape="0" blurRad="101600" dist="25400" dir="5400000">
              <a:srgbClr val="000000">
                <a:alpha val="8000"/>
              </a:srgbClr>
            </a:outerShdw>
          </a:effectLst>
        </p:spPr>
      </p:sp>
      <p:sp>
        <p:nvSpPr>
          <p:cNvPr id="24" name="Shape 22"/>
          <p:cNvSpPr/>
          <p:nvPr/>
        </p:nvSpPr>
        <p:spPr>
          <a:xfrm>
            <a:off x="9144000" y="1965960"/>
            <a:ext cx="2670048" cy="109728"/>
          </a:xfrm>
          <a:prstGeom prst="rect">
            <a:avLst/>
          </a:prstGeom>
          <a:solidFill>
            <a:srgbClr val="8E4F2E"/>
          </a:solidFill>
          <a:ln w="12700">
            <a:solidFill>
              <a:srgbClr val="8E4F2E"/>
            </a:solidFill>
            <a:prstDash val="solid"/>
          </a:ln>
        </p:spPr>
      </p:sp>
      <p:sp>
        <p:nvSpPr>
          <p:cNvPr id="25" name="Text 23"/>
          <p:cNvSpPr/>
          <p:nvPr/>
        </p:nvSpPr>
        <p:spPr>
          <a:xfrm>
            <a:off x="9418320" y="2286000"/>
            <a:ext cx="2121408" cy="274320"/>
          </a:xfrm>
          <a:prstGeom prst="rect">
            <a:avLst/>
          </a:prstGeom>
          <a:noFill/>
          <a:ln/>
        </p:spPr>
        <p:txBody>
          <a:bodyPr wrap="square" lIns="0" tIns="0" rIns="0" bIns="0" rtlCol="0" anchor="ctr"/>
          <a:lstStyle/>
          <a:p>
            <a:pPr indent="0" marL="0">
              <a:buNone/>
            </a:pPr>
            <a:r>
              <a:rPr lang="en-US" sz="1000" b="1" spc="400" kern="0" dirty="0">
                <a:solidFill>
                  <a:srgbClr val="F5F0E5"/>
                </a:solidFill>
                <a:latin typeface="Calibri" pitchFamily="34" charset="0"/>
                <a:ea typeface="Calibri" pitchFamily="34" charset="-122"/>
                <a:cs typeface="Calibri" pitchFamily="34" charset="-120"/>
              </a:rPr>
              <a:t>GROUP 4</a:t>
            </a:r>
            <a:endParaRPr lang="en-US" sz="1000" dirty="0"/>
          </a:p>
        </p:txBody>
      </p:sp>
      <p:sp>
        <p:nvSpPr>
          <p:cNvPr id="26" name="Text 24"/>
          <p:cNvSpPr/>
          <p:nvPr/>
        </p:nvSpPr>
        <p:spPr>
          <a:xfrm>
            <a:off x="9418320" y="2606040"/>
            <a:ext cx="2121408" cy="640080"/>
          </a:xfrm>
          <a:prstGeom prst="rect">
            <a:avLst/>
          </a:prstGeom>
          <a:noFill/>
          <a:ln/>
        </p:spPr>
        <p:txBody>
          <a:bodyPr wrap="square" lIns="0" tIns="0" rIns="0" bIns="0" rtlCol="0" anchor="ctr"/>
          <a:lstStyle/>
          <a:p>
            <a:pPr indent="0" marL="0">
              <a:buNone/>
            </a:pPr>
            <a:r>
              <a:rPr lang="en-US" sz="2200" b="1" dirty="0">
                <a:solidFill>
                  <a:srgbClr val="F5F0E5"/>
                </a:solidFill>
                <a:latin typeface="Georgia" pitchFamily="34" charset="0"/>
                <a:ea typeface="Georgia" pitchFamily="34" charset="-122"/>
                <a:cs typeface="Georgia" pitchFamily="34" charset="-120"/>
              </a:rPr>
              <a:t>Ultra-Processed</a:t>
            </a:r>
            <a:endParaRPr lang="en-US" sz="2200" dirty="0"/>
          </a:p>
        </p:txBody>
      </p:sp>
      <p:sp>
        <p:nvSpPr>
          <p:cNvPr id="27" name="Text 25"/>
          <p:cNvSpPr/>
          <p:nvPr/>
        </p:nvSpPr>
        <p:spPr>
          <a:xfrm>
            <a:off x="9418320" y="3337560"/>
            <a:ext cx="2121408" cy="274320"/>
          </a:xfrm>
          <a:prstGeom prst="rect">
            <a:avLst/>
          </a:prstGeom>
          <a:noFill/>
          <a:ln/>
        </p:spPr>
        <p:txBody>
          <a:bodyPr wrap="square" lIns="0" tIns="0" rIns="0" bIns="0" rtlCol="0" anchor="ctr"/>
          <a:lstStyle/>
          <a:p>
            <a:pPr indent="0" marL="0">
              <a:buNone/>
            </a:pPr>
            <a:r>
              <a:rPr lang="en-US" sz="1100" i="1" dirty="0">
                <a:solidFill>
                  <a:srgbClr val="F5F0E5"/>
                </a:solidFill>
                <a:latin typeface="Calibri" pitchFamily="34" charset="0"/>
                <a:ea typeface="Calibri" pitchFamily="34" charset="-122"/>
                <a:cs typeface="Calibri" pitchFamily="34" charset="-120"/>
              </a:rPr>
              <a:t>Industrial formulations</a:t>
            </a:r>
            <a:endParaRPr lang="en-US" sz="1100" dirty="0"/>
          </a:p>
        </p:txBody>
      </p:sp>
      <p:sp>
        <p:nvSpPr>
          <p:cNvPr id="28" name="Text 26"/>
          <p:cNvSpPr/>
          <p:nvPr/>
        </p:nvSpPr>
        <p:spPr>
          <a:xfrm>
            <a:off x="9418320" y="3794760"/>
            <a:ext cx="2121408" cy="1645920"/>
          </a:xfrm>
          <a:prstGeom prst="rect">
            <a:avLst/>
          </a:prstGeom>
          <a:noFill/>
          <a:ln/>
        </p:spPr>
        <p:txBody>
          <a:bodyPr wrap="square" lIns="0" tIns="0" rIns="0" bIns="0" rtlCol="0" anchor="ctr"/>
          <a:lstStyle/>
          <a:p>
            <a:pPr indent="0" marL="0">
              <a:buNone/>
            </a:pPr>
            <a:r>
              <a:rPr lang="en-US" sz="1300" dirty="0">
                <a:solidFill>
                  <a:srgbClr val="F5F0E5"/>
                </a:solidFill>
                <a:latin typeface="Calibri" pitchFamily="34" charset="0"/>
                <a:ea typeface="Calibri" pitchFamily="34" charset="-122"/>
                <a:cs typeface="Calibri" pitchFamily="34" charset="-120"/>
              </a:rPr>
              <a:t>Soda, chips, packaged snacks, frozen dinners, breakfast cereals.</a:t>
            </a:r>
            <a:endParaRPr lang="en-US" sz="1300" dirty="0"/>
          </a:p>
        </p:txBody>
      </p:sp>
      <p:sp>
        <p:nvSpPr>
          <p:cNvPr id="29" name="Text 27"/>
          <p:cNvSpPr/>
          <p:nvPr/>
        </p:nvSpPr>
        <p:spPr>
          <a:xfrm>
            <a:off x="9144000" y="5943600"/>
            <a:ext cx="2670048" cy="365760"/>
          </a:xfrm>
          <a:prstGeom prst="rect">
            <a:avLst/>
          </a:prstGeom>
          <a:noFill/>
          <a:ln/>
        </p:spPr>
        <p:txBody>
          <a:bodyPr wrap="square" lIns="0" tIns="0" rIns="0" bIns="0" rtlCol="0" anchor="ctr"/>
          <a:lstStyle/>
          <a:p>
            <a:pPr algn="l" indent="0" marL="0">
              <a:buNone/>
            </a:pPr>
            <a:r>
              <a:rPr lang="en-US" sz="1400" b="1" i="1" dirty="0">
                <a:solidFill>
                  <a:srgbClr val="B66E47"/>
                </a:solidFill>
                <a:latin typeface="Georgia" pitchFamily="34" charset="0"/>
                <a:ea typeface="Georgia" pitchFamily="34" charset="-122"/>
                <a:cs typeface="Georgia" pitchFamily="34" charset="-120"/>
              </a:rPr>
              <a:t>← Today's focus</a:t>
            </a:r>
            <a:endParaRPr lang="en-US" sz="1400" dirty="0"/>
          </a:p>
        </p:txBody>
      </p:sp>
      <p:sp>
        <p:nvSpPr>
          <p:cNvPr id="30" name="Text 28"/>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31" name="Text 29"/>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4 / 14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HIDING IN PLAIN SIGHT</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UPF isn't just junk food.</a:t>
            </a:r>
            <a:endParaRPr lang="en-US" sz="3200" dirty="0"/>
          </a:p>
        </p:txBody>
      </p:sp>
      <p:sp>
        <p:nvSpPr>
          <p:cNvPr id="4" name="Text 2"/>
          <p:cNvSpPr/>
          <p:nvPr/>
        </p:nvSpPr>
        <p:spPr>
          <a:xfrm>
            <a:off x="640080" y="1554480"/>
            <a:ext cx="5029200" cy="1463040"/>
          </a:xfrm>
          <a:prstGeom prst="rect">
            <a:avLst/>
          </a:prstGeom>
          <a:noFill/>
          <a:ln/>
        </p:spPr>
        <p:txBody>
          <a:bodyPr wrap="square" lIns="0" tIns="0" rIns="0" bIns="0" rtlCol="0" anchor="ctr"/>
          <a:lstStyle/>
          <a:p>
            <a:pPr indent="0" marL="0">
              <a:buNone/>
            </a:pPr>
            <a:r>
              <a:rPr lang="en-US" sz="1600" dirty="0">
                <a:solidFill>
                  <a:srgbClr val="2A2823"/>
                </a:solidFill>
                <a:latin typeface="Calibri" pitchFamily="34" charset="0"/>
                <a:ea typeface="Calibri" pitchFamily="34" charset="-122"/>
                <a:cs typeface="Calibri" pitchFamily="34" charset="-120"/>
              </a:rPr>
              <a:t>It's anything with ingredients you wouldn't keep in your kitchen — emulsifiers, stabilizers, modified starches, hydrogenated oils, artificial flavors.</a:t>
            </a:r>
            <a:endParaRPr lang="en-US" sz="1600" dirty="0"/>
          </a:p>
        </p:txBody>
      </p:sp>
      <p:sp>
        <p:nvSpPr>
          <p:cNvPr id="5" name="Text 3"/>
          <p:cNvSpPr/>
          <p:nvPr/>
        </p:nvSpPr>
        <p:spPr>
          <a:xfrm>
            <a:off x="640080" y="3108960"/>
            <a:ext cx="5029200" cy="457200"/>
          </a:xfrm>
          <a:prstGeom prst="rect">
            <a:avLst/>
          </a:prstGeom>
          <a:noFill/>
          <a:ln/>
        </p:spPr>
        <p:txBody>
          <a:bodyPr wrap="square" lIns="0" tIns="0" rIns="0" bIns="0" rtlCol="0" anchor="ctr"/>
          <a:lstStyle/>
          <a:p>
            <a:pPr indent="0" marL="0">
              <a:buNone/>
            </a:pPr>
            <a:r>
              <a:rPr lang="en-US" sz="1800" b="1" i="1" dirty="0">
                <a:solidFill>
                  <a:srgbClr val="B66E47"/>
                </a:solidFill>
                <a:latin typeface="Georgia" pitchFamily="34" charset="0"/>
                <a:ea typeface="Georgia" pitchFamily="34" charset="-122"/>
                <a:cs typeface="Georgia" pitchFamily="34" charset="-120"/>
              </a:rPr>
              <a:t>Even "healthy-looking" products often qualify.</a:t>
            </a:r>
            <a:endParaRPr lang="en-US" sz="1800" dirty="0"/>
          </a:p>
        </p:txBody>
      </p:sp>
      <p:sp>
        <p:nvSpPr>
          <p:cNvPr id="6" name="Shape 4"/>
          <p:cNvSpPr/>
          <p:nvPr/>
        </p:nvSpPr>
        <p:spPr>
          <a:xfrm>
            <a:off x="6126480" y="1554480"/>
            <a:ext cx="5394960" cy="4572000"/>
          </a:xfrm>
          <a:prstGeom prst="rect">
            <a:avLst/>
          </a:prstGeom>
          <a:solidFill>
            <a:srgbClr val="FFFFFF"/>
          </a:solidFill>
          <a:ln w="12700">
            <a:solidFill>
              <a:srgbClr val="D9CFB8"/>
            </a:solidFill>
            <a:prstDash val="solid"/>
          </a:ln>
        </p:spPr>
      </p:sp>
      <p:sp>
        <p:nvSpPr>
          <p:cNvPr id="7" name="Text 5"/>
          <p:cNvSpPr/>
          <p:nvPr/>
        </p:nvSpPr>
        <p:spPr>
          <a:xfrm>
            <a:off x="6400800" y="1783080"/>
            <a:ext cx="484632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LOOKS HEALTHY. ACTUALLY UPF.</a:t>
            </a:r>
            <a:endParaRPr lang="en-US" sz="1100" dirty="0"/>
          </a:p>
        </p:txBody>
      </p:sp>
      <p:pic>
        <p:nvPicPr>
          <p:cNvPr id="8" name="Image 0" descr="preencoded.png"/>
          <p:cNvPicPr>
            <a:picLocks noChangeAspect="1"/>
          </p:cNvPicPr>
          <p:nvPr/>
        </p:nvPicPr>
        <p:blipFill>
          <a:blip r:embed="rId1"/>
          <a:stretch>
            <a:fillRect/>
          </a:stretch>
        </p:blipFill>
        <p:spPr>
          <a:xfrm>
            <a:off x="6446520" y="2377440"/>
            <a:ext cx="274320" cy="274320"/>
          </a:xfrm>
          <a:prstGeom prst="rect">
            <a:avLst/>
          </a:prstGeom>
        </p:spPr>
      </p:pic>
      <p:sp>
        <p:nvSpPr>
          <p:cNvPr id="9" name="Text 6"/>
          <p:cNvSpPr/>
          <p:nvPr/>
        </p:nvSpPr>
        <p:spPr>
          <a:xfrm>
            <a:off x="6903720" y="2331720"/>
            <a:ext cx="4389120" cy="41148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Flavored yogurt with "natural flavors" + stabilizers</a:t>
            </a:r>
            <a:endParaRPr lang="en-US" sz="1300" dirty="0"/>
          </a:p>
        </p:txBody>
      </p:sp>
      <p:pic>
        <p:nvPicPr>
          <p:cNvPr id="10" name="Image 1" descr="preencoded.png"/>
          <p:cNvPicPr>
            <a:picLocks noChangeAspect="1"/>
          </p:cNvPicPr>
          <p:nvPr/>
        </p:nvPicPr>
        <p:blipFill>
          <a:blip r:embed="rId2"/>
          <a:stretch>
            <a:fillRect/>
          </a:stretch>
        </p:blipFill>
        <p:spPr>
          <a:xfrm>
            <a:off x="6446520" y="2880360"/>
            <a:ext cx="274320" cy="274320"/>
          </a:xfrm>
          <a:prstGeom prst="rect">
            <a:avLst/>
          </a:prstGeom>
        </p:spPr>
      </p:pic>
      <p:sp>
        <p:nvSpPr>
          <p:cNvPr id="11" name="Text 7"/>
          <p:cNvSpPr/>
          <p:nvPr/>
        </p:nvSpPr>
        <p:spPr>
          <a:xfrm>
            <a:off x="6903720" y="2834640"/>
            <a:ext cx="4389120" cy="41148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Plant milks with gums, oils, and added vitamins</a:t>
            </a:r>
            <a:endParaRPr lang="en-US" sz="1300" dirty="0"/>
          </a:p>
        </p:txBody>
      </p:sp>
      <p:pic>
        <p:nvPicPr>
          <p:cNvPr id="12" name="Image 2" descr="preencoded.png"/>
          <p:cNvPicPr>
            <a:picLocks noChangeAspect="1"/>
          </p:cNvPicPr>
          <p:nvPr/>
        </p:nvPicPr>
        <p:blipFill>
          <a:blip r:embed="rId3"/>
          <a:stretch>
            <a:fillRect/>
          </a:stretch>
        </p:blipFill>
        <p:spPr>
          <a:xfrm>
            <a:off x="6446520" y="3383280"/>
            <a:ext cx="274320" cy="274320"/>
          </a:xfrm>
          <a:prstGeom prst="rect">
            <a:avLst/>
          </a:prstGeom>
        </p:spPr>
      </p:pic>
      <p:sp>
        <p:nvSpPr>
          <p:cNvPr id="13" name="Text 8"/>
          <p:cNvSpPr/>
          <p:nvPr/>
        </p:nvSpPr>
        <p:spPr>
          <a:xfrm>
            <a:off x="6903720" y="3337560"/>
            <a:ext cx="4389120" cy="41148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Whole-grain bread with dough conditioners</a:t>
            </a:r>
            <a:endParaRPr lang="en-US" sz="1300" dirty="0"/>
          </a:p>
        </p:txBody>
      </p:sp>
      <p:pic>
        <p:nvPicPr>
          <p:cNvPr id="14" name="Image 3" descr="preencoded.png"/>
          <p:cNvPicPr>
            <a:picLocks noChangeAspect="1"/>
          </p:cNvPicPr>
          <p:nvPr/>
        </p:nvPicPr>
        <p:blipFill>
          <a:blip r:embed="rId4"/>
          <a:stretch>
            <a:fillRect/>
          </a:stretch>
        </p:blipFill>
        <p:spPr>
          <a:xfrm>
            <a:off x="6446520" y="3886200"/>
            <a:ext cx="274320" cy="274320"/>
          </a:xfrm>
          <a:prstGeom prst="rect">
            <a:avLst/>
          </a:prstGeom>
        </p:spPr>
      </p:pic>
      <p:sp>
        <p:nvSpPr>
          <p:cNvPr id="15" name="Text 9"/>
          <p:cNvSpPr/>
          <p:nvPr/>
        </p:nvSpPr>
        <p:spPr>
          <a:xfrm>
            <a:off x="6903720" y="3840480"/>
            <a:ext cx="4389120" cy="41148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Granola bars with syrups + isolated proteins</a:t>
            </a:r>
            <a:endParaRPr lang="en-US" sz="1300" dirty="0"/>
          </a:p>
        </p:txBody>
      </p:sp>
      <p:pic>
        <p:nvPicPr>
          <p:cNvPr id="16" name="Image 4" descr="preencoded.png"/>
          <p:cNvPicPr>
            <a:picLocks noChangeAspect="1"/>
          </p:cNvPicPr>
          <p:nvPr/>
        </p:nvPicPr>
        <p:blipFill>
          <a:blip r:embed="rId5"/>
          <a:stretch>
            <a:fillRect/>
          </a:stretch>
        </p:blipFill>
        <p:spPr>
          <a:xfrm>
            <a:off x="6446520" y="4389120"/>
            <a:ext cx="274320" cy="274320"/>
          </a:xfrm>
          <a:prstGeom prst="rect">
            <a:avLst/>
          </a:prstGeom>
        </p:spPr>
      </p:pic>
      <p:sp>
        <p:nvSpPr>
          <p:cNvPr id="17" name="Text 10"/>
          <p:cNvSpPr/>
          <p:nvPr/>
        </p:nvSpPr>
        <p:spPr>
          <a:xfrm>
            <a:off x="6903720" y="4343400"/>
            <a:ext cx="4389120" cy="41148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Veggie chips and "made with real fruit" snacks</a:t>
            </a:r>
            <a:endParaRPr lang="en-US" sz="1300" dirty="0"/>
          </a:p>
        </p:txBody>
      </p:sp>
      <p:pic>
        <p:nvPicPr>
          <p:cNvPr id="18" name="Image 5" descr="preencoded.png"/>
          <p:cNvPicPr>
            <a:picLocks noChangeAspect="1"/>
          </p:cNvPicPr>
          <p:nvPr/>
        </p:nvPicPr>
        <p:blipFill>
          <a:blip r:embed="rId6"/>
          <a:stretch>
            <a:fillRect/>
          </a:stretch>
        </p:blipFill>
        <p:spPr>
          <a:xfrm>
            <a:off x="6446520" y="4892040"/>
            <a:ext cx="274320" cy="274320"/>
          </a:xfrm>
          <a:prstGeom prst="rect">
            <a:avLst/>
          </a:prstGeom>
        </p:spPr>
      </p:pic>
      <p:sp>
        <p:nvSpPr>
          <p:cNvPr id="19" name="Text 11"/>
          <p:cNvSpPr/>
          <p:nvPr/>
        </p:nvSpPr>
        <p:spPr>
          <a:xfrm>
            <a:off x="6903720" y="4846320"/>
            <a:ext cx="4389120" cy="41148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Pre-made smoothies with concentrates + flavors</a:t>
            </a:r>
            <a:endParaRPr lang="en-US" sz="1300" dirty="0"/>
          </a:p>
        </p:txBody>
      </p:sp>
      <p:pic>
        <p:nvPicPr>
          <p:cNvPr id="20" name="Image 6" descr="preencoded.png"/>
          <p:cNvPicPr>
            <a:picLocks noChangeAspect="1"/>
          </p:cNvPicPr>
          <p:nvPr/>
        </p:nvPicPr>
        <p:blipFill>
          <a:blip r:embed="rId7"/>
          <a:stretch>
            <a:fillRect/>
          </a:stretch>
        </p:blipFill>
        <p:spPr>
          <a:xfrm>
            <a:off x="6446520" y="5394960"/>
            <a:ext cx="274320" cy="274320"/>
          </a:xfrm>
          <a:prstGeom prst="rect">
            <a:avLst/>
          </a:prstGeom>
        </p:spPr>
      </p:pic>
      <p:sp>
        <p:nvSpPr>
          <p:cNvPr id="21" name="Text 12"/>
          <p:cNvSpPr/>
          <p:nvPr/>
        </p:nvSpPr>
        <p:spPr>
          <a:xfrm>
            <a:off x="6903720" y="5349240"/>
            <a:ext cx="4389120" cy="41148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Most breakfast cereals — even the bran ones</a:t>
            </a:r>
            <a:endParaRPr lang="en-US" sz="1300" dirty="0"/>
          </a:p>
        </p:txBody>
      </p:sp>
      <p:sp>
        <p:nvSpPr>
          <p:cNvPr id="22" name="Text 13"/>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23" name="Text 14"/>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5 / 14</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3F5233"/>
        </a:solidFill>
      </p:bgPr>
    </p:bg>
    <p:spTree>
      <p:nvGrpSpPr>
        <p:cNvPr id="1" name=""/>
        <p:cNvGrpSpPr/>
        <p:nvPr/>
      </p:nvGrpSpPr>
      <p:grpSpPr>
        <a:xfrm>
          <a:off x="0" y="0"/>
          <a:ext cx="0" cy="0"/>
          <a:chOff x="0" y="0"/>
          <a:chExt cx="0" cy="0"/>
        </a:xfrm>
      </p:grpSpPr>
      <p:sp>
        <p:nvSpPr>
          <p:cNvPr id="2" name="Text 0"/>
          <p:cNvSpPr/>
          <p:nvPr/>
        </p:nvSpPr>
        <p:spPr>
          <a:xfrm>
            <a:off x="640080" y="1463040"/>
            <a:ext cx="6858000" cy="3657600"/>
          </a:xfrm>
          <a:prstGeom prst="rect">
            <a:avLst/>
          </a:prstGeom>
          <a:noFill/>
          <a:ln/>
        </p:spPr>
        <p:txBody>
          <a:bodyPr wrap="square" lIns="0" tIns="0" rIns="0" bIns="0" rtlCol="0" anchor="ctr"/>
          <a:lstStyle/>
          <a:p>
            <a:pPr indent="0" marL="0">
              <a:buNone/>
            </a:pPr>
            <a:r>
              <a:rPr lang="en-US" sz="20000" b="1" dirty="0">
                <a:solidFill>
                  <a:srgbClr val="C8A24B"/>
                </a:solidFill>
                <a:latin typeface="Georgia" pitchFamily="34" charset="0"/>
                <a:ea typeface="Georgia" pitchFamily="34" charset="-122"/>
                <a:cs typeface="Georgia" pitchFamily="34" charset="-120"/>
              </a:rPr>
              <a:t>57%</a:t>
            </a:r>
            <a:endParaRPr lang="en-US" sz="20000" dirty="0"/>
          </a:p>
        </p:txBody>
      </p:sp>
      <p:sp>
        <p:nvSpPr>
          <p:cNvPr id="3" name="Text 1"/>
          <p:cNvSpPr/>
          <p:nvPr/>
        </p:nvSpPr>
        <p:spPr>
          <a:xfrm>
            <a:off x="640080" y="5120640"/>
            <a:ext cx="6858000" cy="914400"/>
          </a:xfrm>
          <a:prstGeom prst="rect">
            <a:avLst/>
          </a:prstGeom>
          <a:noFill/>
          <a:ln/>
        </p:spPr>
        <p:txBody>
          <a:bodyPr wrap="square" lIns="0" tIns="0" rIns="0" bIns="0" rtlCol="0" anchor="ctr"/>
          <a:lstStyle/>
          <a:p>
            <a:pPr indent="0" marL="0">
              <a:buNone/>
            </a:pPr>
            <a:r>
              <a:rPr lang="en-US" sz="2200" dirty="0">
                <a:solidFill>
                  <a:srgbClr val="F5F0E5"/>
                </a:solidFill>
                <a:latin typeface="Georgia" pitchFamily="34" charset="0"/>
                <a:ea typeface="Georgia" pitchFamily="34" charset="-122"/>
                <a:cs typeface="Georgia" pitchFamily="34" charset="-120"/>
              </a:rPr>
              <a:t>of calories the average U.S. adult eats come from ultra-processed foods.</a:t>
            </a:r>
            <a:endParaRPr lang="en-US" sz="2200" dirty="0"/>
          </a:p>
        </p:txBody>
      </p:sp>
      <p:sp>
        <p:nvSpPr>
          <p:cNvPr id="4" name="Text 2"/>
          <p:cNvSpPr/>
          <p:nvPr/>
        </p:nvSpPr>
        <p:spPr>
          <a:xfrm>
            <a:off x="640080" y="6126480"/>
            <a:ext cx="6400800" cy="274320"/>
          </a:xfrm>
          <a:prstGeom prst="rect">
            <a:avLst/>
          </a:prstGeom>
          <a:noFill/>
          <a:ln/>
        </p:spPr>
        <p:txBody>
          <a:bodyPr wrap="square" lIns="0" tIns="0" rIns="0" bIns="0" rtlCol="0" anchor="ctr"/>
          <a:lstStyle/>
          <a:p>
            <a:pPr indent="0" marL="0">
              <a:buNone/>
            </a:pPr>
            <a:r>
              <a:rPr lang="en-US" sz="1100" i="1" dirty="0">
                <a:solidFill>
                  <a:srgbClr val="E8DEC9"/>
                </a:solidFill>
                <a:latin typeface="Calibri" pitchFamily="34" charset="0"/>
                <a:ea typeface="Calibri" pitchFamily="34" charset="-122"/>
                <a:cs typeface="Calibri" pitchFamily="34" charset="-120"/>
              </a:rPr>
              <a:t>Source: NHANES analysis, BMJ (2022).</a:t>
            </a:r>
            <a:endParaRPr lang="en-US" sz="1100" dirty="0"/>
          </a:p>
        </p:txBody>
      </p:sp>
      <p:sp>
        <p:nvSpPr>
          <p:cNvPr id="5" name="Shape 3"/>
          <p:cNvSpPr/>
          <p:nvPr/>
        </p:nvSpPr>
        <p:spPr>
          <a:xfrm>
            <a:off x="7772400" y="1645920"/>
            <a:ext cx="3749040" cy="4389120"/>
          </a:xfrm>
          <a:prstGeom prst="rect">
            <a:avLst/>
          </a:prstGeom>
          <a:solidFill>
            <a:srgbClr val="2C3A24"/>
          </a:solidFill>
          <a:ln w="12700">
            <a:solidFill>
              <a:srgbClr val="2C3A24"/>
            </a:solidFill>
            <a:prstDash val="solid"/>
          </a:ln>
        </p:spPr>
      </p:sp>
      <p:sp>
        <p:nvSpPr>
          <p:cNvPr id="6" name="Text 4"/>
          <p:cNvSpPr/>
          <p:nvPr/>
        </p:nvSpPr>
        <p:spPr>
          <a:xfrm>
            <a:off x="8046720" y="1920240"/>
            <a:ext cx="3200400" cy="320040"/>
          </a:xfrm>
          <a:prstGeom prst="rect">
            <a:avLst/>
          </a:prstGeom>
          <a:noFill/>
          <a:ln/>
        </p:spPr>
        <p:txBody>
          <a:bodyPr wrap="square" lIns="0" tIns="0" rIns="0" bIns="0" rtlCol="0" anchor="ctr"/>
          <a:lstStyle/>
          <a:p>
            <a:pPr indent="0" marL="0">
              <a:buNone/>
            </a:pPr>
            <a:r>
              <a:rPr lang="en-US" sz="1100" b="1" spc="400" kern="0" dirty="0">
                <a:solidFill>
                  <a:srgbClr val="C8A24B"/>
                </a:solidFill>
                <a:latin typeface="Calibri" pitchFamily="34" charset="0"/>
                <a:ea typeface="Calibri" pitchFamily="34" charset="-122"/>
                <a:cs typeface="Calibri" pitchFamily="34" charset="-120"/>
              </a:rPr>
              <a:t>AND IT'S CLIMBING</a:t>
            </a:r>
            <a:endParaRPr lang="en-US" sz="1100" dirty="0"/>
          </a:p>
        </p:txBody>
      </p:sp>
      <p:sp>
        <p:nvSpPr>
          <p:cNvPr id="7" name="Text 5"/>
          <p:cNvSpPr/>
          <p:nvPr/>
        </p:nvSpPr>
        <p:spPr>
          <a:xfrm>
            <a:off x="8046720" y="2331720"/>
            <a:ext cx="3200400" cy="365760"/>
          </a:xfrm>
          <a:prstGeom prst="rect">
            <a:avLst/>
          </a:prstGeom>
          <a:noFill/>
          <a:ln/>
        </p:spPr>
        <p:txBody>
          <a:bodyPr wrap="square" lIns="0" tIns="0" rIns="0" bIns="0" rtlCol="0" anchor="ctr"/>
          <a:lstStyle/>
          <a:p>
            <a:pPr indent="0" marL="0">
              <a:buNone/>
            </a:pPr>
            <a:r>
              <a:rPr lang="en-US" sz="1800" b="1" dirty="0">
                <a:solidFill>
                  <a:srgbClr val="F5F0E5"/>
                </a:solidFill>
                <a:latin typeface="Georgia" pitchFamily="34" charset="0"/>
                <a:ea typeface="Georgia" pitchFamily="34" charset="-122"/>
                <a:cs typeface="Georgia" pitchFamily="34" charset="-120"/>
              </a:rPr>
              <a:t>Children &amp; Teens</a:t>
            </a:r>
            <a:endParaRPr lang="en-US" sz="1800" dirty="0"/>
          </a:p>
        </p:txBody>
      </p:sp>
      <p:sp>
        <p:nvSpPr>
          <p:cNvPr id="8" name="Text 6"/>
          <p:cNvSpPr/>
          <p:nvPr/>
        </p:nvSpPr>
        <p:spPr>
          <a:xfrm>
            <a:off x="8046720" y="2743200"/>
            <a:ext cx="3200400" cy="914400"/>
          </a:xfrm>
          <a:prstGeom prst="rect">
            <a:avLst/>
          </a:prstGeom>
          <a:noFill/>
          <a:ln/>
        </p:spPr>
        <p:txBody>
          <a:bodyPr wrap="square" lIns="0" tIns="0" rIns="0" bIns="0" rtlCol="0" anchor="ctr"/>
          <a:lstStyle/>
          <a:p>
            <a:pPr indent="0" marL="0">
              <a:buNone/>
            </a:pPr>
            <a:r>
              <a:rPr lang="en-US" sz="6000" b="1" dirty="0">
                <a:solidFill>
                  <a:srgbClr val="C8A24B"/>
                </a:solidFill>
                <a:latin typeface="Georgia" pitchFamily="34" charset="0"/>
                <a:ea typeface="Georgia" pitchFamily="34" charset="-122"/>
                <a:cs typeface="Georgia" pitchFamily="34" charset="-120"/>
              </a:rPr>
              <a:t>67%</a:t>
            </a:r>
            <a:endParaRPr lang="en-US" sz="6000" dirty="0"/>
          </a:p>
        </p:txBody>
      </p:sp>
      <p:sp>
        <p:nvSpPr>
          <p:cNvPr id="9" name="Text 7"/>
          <p:cNvSpPr/>
          <p:nvPr/>
        </p:nvSpPr>
        <p:spPr>
          <a:xfrm>
            <a:off x="8046720" y="3749040"/>
            <a:ext cx="3200400" cy="822960"/>
          </a:xfrm>
          <a:prstGeom prst="rect">
            <a:avLst/>
          </a:prstGeom>
          <a:noFill/>
          <a:ln/>
        </p:spPr>
        <p:txBody>
          <a:bodyPr wrap="square" lIns="0" tIns="0" rIns="0" bIns="0" rtlCol="0" anchor="ctr"/>
          <a:lstStyle/>
          <a:p>
            <a:pPr indent="0" marL="0">
              <a:buNone/>
            </a:pPr>
            <a:r>
              <a:rPr lang="en-US" sz="1300" dirty="0">
                <a:solidFill>
                  <a:srgbClr val="E8DEC9"/>
                </a:solidFill>
                <a:latin typeface="Calibri" pitchFamily="34" charset="0"/>
                <a:ea typeface="Calibri" pitchFamily="34" charset="-122"/>
                <a:cs typeface="Calibri" pitchFamily="34" charset="-120"/>
              </a:rPr>
              <a:t>of daily calories from UPF — the highest of any age group.</a:t>
            </a:r>
            <a:endParaRPr lang="en-US" sz="1300" dirty="0"/>
          </a:p>
        </p:txBody>
      </p:sp>
      <p:sp>
        <p:nvSpPr>
          <p:cNvPr id="10" name="Shape 8"/>
          <p:cNvSpPr/>
          <p:nvPr/>
        </p:nvSpPr>
        <p:spPr>
          <a:xfrm>
            <a:off x="8046720" y="4754880"/>
            <a:ext cx="3200400" cy="18288"/>
          </a:xfrm>
          <a:prstGeom prst="rect">
            <a:avLst/>
          </a:prstGeom>
          <a:solidFill>
            <a:srgbClr val="C8A24B"/>
          </a:solidFill>
          <a:ln w="12700">
            <a:solidFill>
              <a:srgbClr val="C8A24B"/>
            </a:solidFill>
            <a:prstDash val="solid"/>
          </a:ln>
        </p:spPr>
      </p:sp>
      <p:sp>
        <p:nvSpPr>
          <p:cNvPr id="11" name="Text 9"/>
          <p:cNvSpPr/>
          <p:nvPr/>
        </p:nvSpPr>
        <p:spPr>
          <a:xfrm>
            <a:off x="8046720" y="4937760"/>
            <a:ext cx="3200400" cy="914400"/>
          </a:xfrm>
          <a:prstGeom prst="rect">
            <a:avLst/>
          </a:prstGeom>
          <a:noFill/>
          <a:ln/>
        </p:spPr>
        <p:txBody>
          <a:bodyPr wrap="square" lIns="0" tIns="0" rIns="0" bIns="0" rtlCol="0" anchor="ctr"/>
          <a:lstStyle/>
          <a:p>
            <a:pPr indent="0" marL="0">
              <a:buNone/>
            </a:pPr>
            <a:r>
              <a:rPr lang="en-US" sz="1200" i="1" dirty="0">
                <a:solidFill>
                  <a:srgbClr val="E8DEC9"/>
                </a:solidFill>
                <a:latin typeface="Calibri" pitchFamily="34" charset="0"/>
                <a:ea typeface="Calibri" pitchFamily="34" charset="-122"/>
                <a:cs typeface="Calibri" pitchFamily="34" charset="-120"/>
              </a:rPr>
              <a:t>In 2000, the share was closer to 53%. The trend hasn't reversed.</a:t>
            </a:r>
            <a:endParaRPr lang="en-US" sz="1200" dirty="0"/>
          </a:p>
        </p:txBody>
      </p:sp>
      <p:sp>
        <p:nvSpPr>
          <p:cNvPr id="12" name="Text 10"/>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E8DEC9"/>
                </a:solidFill>
                <a:latin typeface="Calibri" pitchFamily="34" charset="0"/>
                <a:ea typeface="Calibri" pitchFamily="34" charset="-122"/>
                <a:cs typeface="Calibri" pitchFamily="34" charset="-120"/>
              </a:rPr>
              <a:t>SCLP Part 2  ·  Real Food, Real Health</a:t>
            </a:r>
            <a:endParaRPr lang="en-US" sz="1000" dirty="0"/>
          </a:p>
        </p:txBody>
      </p:sp>
      <p:sp>
        <p:nvSpPr>
          <p:cNvPr id="13" name="Text 11"/>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E8DEC9"/>
                </a:solidFill>
                <a:latin typeface="Calibri" pitchFamily="34" charset="0"/>
                <a:ea typeface="Calibri" pitchFamily="34" charset="-122"/>
                <a:cs typeface="Calibri" pitchFamily="34" charset="-120"/>
              </a:rPr>
              <a:t>6 / 14</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WHAT THE RESEARCH SHOWS</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Higher UPF intake is linked to…</a:t>
            </a:r>
            <a:endParaRPr lang="en-US" sz="3200" dirty="0"/>
          </a:p>
        </p:txBody>
      </p:sp>
      <p:sp>
        <p:nvSpPr>
          <p:cNvPr id="4" name="Shape 2"/>
          <p:cNvSpPr/>
          <p:nvPr/>
        </p:nvSpPr>
        <p:spPr>
          <a:xfrm>
            <a:off x="640080" y="1783080"/>
            <a:ext cx="2670048" cy="3931920"/>
          </a:xfrm>
          <a:prstGeom prst="rect">
            <a:avLst/>
          </a:prstGeom>
          <a:solidFill>
            <a:srgbClr val="FFFFFF"/>
          </a:solidFill>
          <a:ln w="12700">
            <a:solidFill>
              <a:srgbClr val="D9CFB8"/>
            </a:solidFill>
            <a:prstDash val="solid"/>
          </a:ln>
        </p:spPr>
      </p:sp>
      <p:sp>
        <p:nvSpPr>
          <p:cNvPr id="5" name="Shape 3"/>
          <p:cNvSpPr/>
          <p:nvPr/>
        </p:nvSpPr>
        <p:spPr>
          <a:xfrm>
            <a:off x="1380744" y="2240280"/>
            <a:ext cx="1188720" cy="1188720"/>
          </a:xfrm>
          <a:prstGeom prst="ellipse">
            <a:avLst/>
          </a:prstGeom>
          <a:solidFill>
            <a:srgbClr val="E8DEC9"/>
          </a:solidFill>
          <a:ln w="12700">
            <a:solidFill>
              <a:srgbClr val="E8DEC9"/>
            </a:solidFill>
            <a:prstDash val="solid"/>
          </a:ln>
        </p:spPr>
      </p:sp>
      <p:pic>
        <p:nvPicPr>
          <p:cNvPr id="6" name="Image 0" descr="preencoded.png"/>
          <p:cNvPicPr>
            <a:picLocks noChangeAspect="1"/>
          </p:cNvPicPr>
          <p:nvPr/>
        </p:nvPicPr>
        <p:blipFill>
          <a:blip r:embed="rId1"/>
          <a:stretch>
            <a:fillRect/>
          </a:stretch>
        </p:blipFill>
        <p:spPr>
          <a:xfrm>
            <a:off x="1655064" y="2514600"/>
            <a:ext cx="640080" cy="640080"/>
          </a:xfrm>
          <a:prstGeom prst="rect">
            <a:avLst/>
          </a:prstGeom>
        </p:spPr>
      </p:pic>
      <p:sp>
        <p:nvSpPr>
          <p:cNvPr id="7" name="Text 4"/>
          <p:cNvSpPr/>
          <p:nvPr/>
        </p:nvSpPr>
        <p:spPr>
          <a:xfrm>
            <a:off x="914400" y="3703320"/>
            <a:ext cx="2121408" cy="640080"/>
          </a:xfrm>
          <a:prstGeom prst="rect">
            <a:avLst/>
          </a:prstGeom>
          <a:noFill/>
          <a:ln/>
        </p:spPr>
        <p:txBody>
          <a:bodyPr wrap="square" lIns="0" tIns="0" rIns="0" bIns="0" rtlCol="0" anchor="ctr"/>
          <a:lstStyle/>
          <a:p>
            <a:pPr algn="ctr" indent="0" marL="0">
              <a:buNone/>
            </a:pPr>
            <a:r>
              <a:rPr lang="en-US" sz="3600" b="1" dirty="0">
                <a:solidFill>
                  <a:srgbClr val="B66E47"/>
                </a:solidFill>
                <a:latin typeface="Georgia" pitchFamily="34" charset="0"/>
                <a:ea typeface="Georgia" pitchFamily="34" charset="-122"/>
                <a:cs typeface="Georgia" pitchFamily="34" charset="-120"/>
              </a:rPr>
              <a:t>+24%</a:t>
            </a:r>
            <a:endParaRPr lang="en-US" sz="3600" dirty="0"/>
          </a:p>
        </p:txBody>
      </p:sp>
      <p:sp>
        <p:nvSpPr>
          <p:cNvPr id="8" name="Text 5"/>
          <p:cNvSpPr/>
          <p:nvPr/>
        </p:nvSpPr>
        <p:spPr>
          <a:xfrm>
            <a:off x="914400" y="4325112"/>
            <a:ext cx="2121408" cy="274320"/>
          </a:xfrm>
          <a:prstGeom prst="rect">
            <a:avLst/>
          </a:prstGeom>
          <a:noFill/>
          <a:ln/>
        </p:spPr>
        <p:txBody>
          <a:bodyPr wrap="square" lIns="0" tIns="0" rIns="0" bIns="0" rtlCol="0" anchor="ctr"/>
          <a:lstStyle/>
          <a:p>
            <a:pPr algn="ctr" indent="0" marL="0">
              <a:buNone/>
            </a:pPr>
            <a:r>
              <a:rPr lang="en-US" sz="1100" i="1" dirty="0">
                <a:solidFill>
                  <a:srgbClr val="6E6A60"/>
                </a:solidFill>
                <a:latin typeface="Calibri" pitchFamily="34" charset="0"/>
                <a:ea typeface="Calibri" pitchFamily="34" charset="-122"/>
                <a:cs typeface="Calibri" pitchFamily="34" charset="-120"/>
              </a:rPr>
              <a:t>increased risk of</a:t>
            </a:r>
            <a:endParaRPr lang="en-US" sz="1100" dirty="0"/>
          </a:p>
        </p:txBody>
      </p:sp>
      <p:sp>
        <p:nvSpPr>
          <p:cNvPr id="9" name="Text 6"/>
          <p:cNvSpPr/>
          <p:nvPr/>
        </p:nvSpPr>
        <p:spPr>
          <a:xfrm>
            <a:off x="914400" y="4572000"/>
            <a:ext cx="2121408" cy="640080"/>
          </a:xfrm>
          <a:prstGeom prst="rect">
            <a:avLst/>
          </a:prstGeom>
          <a:noFill/>
          <a:ln/>
        </p:spPr>
        <p:txBody>
          <a:bodyPr wrap="square" lIns="0" tIns="0" rIns="0" bIns="0" rtlCol="0" anchor="ctr"/>
          <a:lstStyle/>
          <a:p>
            <a:pPr algn="ctr" indent="0" marL="0">
              <a:buNone/>
            </a:pPr>
            <a:r>
              <a:rPr lang="en-US" sz="1800" b="1" dirty="0">
                <a:solidFill>
                  <a:srgbClr val="1A1815"/>
                </a:solidFill>
                <a:latin typeface="Georgia" pitchFamily="34" charset="0"/>
                <a:ea typeface="Georgia" pitchFamily="34" charset="-122"/>
                <a:cs typeface="Georgia" pitchFamily="34" charset="-120"/>
              </a:rPr>
              <a:t>Heart disease</a:t>
            </a:r>
            <a:endParaRPr lang="en-US" sz="1800" dirty="0"/>
          </a:p>
        </p:txBody>
      </p:sp>
      <p:sp>
        <p:nvSpPr>
          <p:cNvPr id="10" name="Text 7"/>
          <p:cNvSpPr/>
          <p:nvPr/>
        </p:nvSpPr>
        <p:spPr>
          <a:xfrm>
            <a:off x="914400" y="5166360"/>
            <a:ext cx="2121408" cy="457200"/>
          </a:xfrm>
          <a:prstGeom prst="rect">
            <a:avLst/>
          </a:prstGeom>
          <a:noFill/>
          <a:ln/>
        </p:spPr>
        <p:txBody>
          <a:bodyPr wrap="square" lIns="0" tIns="0" rIns="0" bIns="0" rtlCol="0" anchor="ctr"/>
          <a:lstStyle/>
          <a:p>
            <a:pPr algn="ctr" indent="0" marL="0">
              <a:buNone/>
            </a:pPr>
            <a:r>
              <a:rPr lang="en-US" sz="1200" i="1" dirty="0">
                <a:solidFill>
                  <a:srgbClr val="6E6A60"/>
                </a:solidFill>
                <a:latin typeface="Calibri" pitchFamily="34" charset="0"/>
                <a:ea typeface="Calibri" pitchFamily="34" charset="-122"/>
                <a:cs typeface="Calibri" pitchFamily="34" charset="-120"/>
              </a:rPr>
              <a:t>Cardiovascular events</a:t>
            </a:r>
            <a:endParaRPr lang="en-US" sz="1200" dirty="0"/>
          </a:p>
        </p:txBody>
      </p:sp>
      <p:sp>
        <p:nvSpPr>
          <p:cNvPr id="11" name="Shape 8"/>
          <p:cNvSpPr/>
          <p:nvPr/>
        </p:nvSpPr>
        <p:spPr>
          <a:xfrm>
            <a:off x="3474720" y="1783080"/>
            <a:ext cx="2670048" cy="3931920"/>
          </a:xfrm>
          <a:prstGeom prst="rect">
            <a:avLst/>
          </a:prstGeom>
          <a:solidFill>
            <a:srgbClr val="FFFFFF"/>
          </a:solidFill>
          <a:ln w="12700">
            <a:solidFill>
              <a:srgbClr val="D9CFB8"/>
            </a:solidFill>
            <a:prstDash val="solid"/>
          </a:ln>
        </p:spPr>
      </p:sp>
      <p:sp>
        <p:nvSpPr>
          <p:cNvPr id="12" name="Shape 9"/>
          <p:cNvSpPr/>
          <p:nvPr/>
        </p:nvSpPr>
        <p:spPr>
          <a:xfrm>
            <a:off x="4215384" y="2240280"/>
            <a:ext cx="1188720" cy="1188720"/>
          </a:xfrm>
          <a:prstGeom prst="ellipse">
            <a:avLst/>
          </a:prstGeom>
          <a:solidFill>
            <a:srgbClr val="E8DEC9"/>
          </a:solidFill>
          <a:ln w="12700">
            <a:solidFill>
              <a:srgbClr val="E8DEC9"/>
            </a:solidFill>
            <a:prstDash val="solid"/>
          </a:ln>
        </p:spPr>
      </p:sp>
      <p:pic>
        <p:nvPicPr>
          <p:cNvPr id="13" name="Image 1" descr="preencoded.png"/>
          <p:cNvPicPr>
            <a:picLocks noChangeAspect="1"/>
          </p:cNvPicPr>
          <p:nvPr/>
        </p:nvPicPr>
        <p:blipFill>
          <a:blip r:embed="rId2"/>
          <a:stretch>
            <a:fillRect/>
          </a:stretch>
        </p:blipFill>
        <p:spPr>
          <a:xfrm>
            <a:off x="4489704" y="2514600"/>
            <a:ext cx="640080" cy="640080"/>
          </a:xfrm>
          <a:prstGeom prst="rect">
            <a:avLst/>
          </a:prstGeom>
        </p:spPr>
      </p:pic>
      <p:sp>
        <p:nvSpPr>
          <p:cNvPr id="14" name="Text 10"/>
          <p:cNvSpPr/>
          <p:nvPr/>
        </p:nvSpPr>
        <p:spPr>
          <a:xfrm>
            <a:off x="3749040" y="3703320"/>
            <a:ext cx="2121408" cy="640080"/>
          </a:xfrm>
          <a:prstGeom prst="rect">
            <a:avLst/>
          </a:prstGeom>
          <a:noFill/>
          <a:ln/>
        </p:spPr>
        <p:txBody>
          <a:bodyPr wrap="square" lIns="0" tIns="0" rIns="0" bIns="0" rtlCol="0" anchor="ctr"/>
          <a:lstStyle/>
          <a:p>
            <a:pPr algn="ctr" indent="0" marL="0">
              <a:buNone/>
            </a:pPr>
            <a:r>
              <a:rPr lang="en-US" sz="3600" b="1" dirty="0">
                <a:solidFill>
                  <a:srgbClr val="B66E47"/>
                </a:solidFill>
                <a:latin typeface="Georgia" pitchFamily="34" charset="0"/>
                <a:ea typeface="Georgia" pitchFamily="34" charset="-122"/>
                <a:cs typeface="Georgia" pitchFamily="34" charset="-120"/>
              </a:rPr>
              <a:t>+22%</a:t>
            </a:r>
            <a:endParaRPr lang="en-US" sz="3600" dirty="0"/>
          </a:p>
        </p:txBody>
      </p:sp>
      <p:sp>
        <p:nvSpPr>
          <p:cNvPr id="15" name="Text 11"/>
          <p:cNvSpPr/>
          <p:nvPr/>
        </p:nvSpPr>
        <p:spPr>
          <a:xfrm>
            <a:off x="3749040" y="4325112"/>
            <a:ext cx="2121408" cy="274320"/>
          </a:xfrm>
          <a:prstGeom prst="rect">
            <a:avLst/>
          </a:prstGeom>
          <a:noFill/>
          <a:ln/>
        </p:spPr>
        <p:txBody>
          <a:bodyPr wrap="square" lIns="0" tIns="0" rIns="0" bIns="0" rtlCol="0" anchor="ctr"/>
          <a:lstStyle/>
          <a:p>
            <a:pPr algn="ctr" indent="0" marL="0">
              <a:buNone/>
            </a:pPr>
            <a:r>
              <a:rPr lang="en-US" sz="1100" i="1" dirty="0">
                <a:solidFill>
                  <a:srgbClr val="6E6A60"/>
                </a:solidFill>
                <a:latin typeface="Calibri" pitchFamily="34" charset="0"/>
                <a:ea typeface="Calibri" pitchFamily="34" charset="-122"/>
                <a:cs typeface="Calibri" pitchFamily="34" charset="-120"/>
              </a:rPr>
              <a:t>increased risk of</a:t>
            </a:r>
            <a:endParaRPr lang="en-US" sz="1100" dirty="0"/>
          </a:p>
        </p:txBody>
      </p:sp>
      <p:sp>
        <p:nvSpPr>
          <p:cNvPr id="16" name="Text 12"/>
          <p:cNvSpPr/>
          <p:nvPr/>
        </p:nvSpPr>
        <p:spPr>
          <a:xfrm>
            <a:off x="3749040" y="4572000"/>
            <a:ext cx="2121408" cy="640080"/>
          </a:xfrm>
          <a:prstGeom prst="rect">
            <a:avLst/>
          </a:prstGeom>
          <a:noFill/>
          <a:ln/>
        </p:spPr>
        <p:txBody>
          <a:bodyPr wrap="square" lIns="0" tIns="0" rIns="0" bIns="0" rtlCol="0" anchor="ctr"/>
          <a:lstStyle/>
          <a:p>
            <a:pPr algn="ctr" indent="0" marL="0">
              <a:buNone/>
            </a:pPr>
            <a:r>
              <a:rPr lang="en-US" sz="1800" b="1" dirty="0">
                <a:solidFill>
                  <a:srgbClr val="1A1815"/>
                </a:solidFill>
                <a:latin typeface="Georgia" pitchFamily="34" charset="0"/>
                <a:ea typeface="Georgia" pitchFamily="34" charset="-122"/>
                <a:cs typeface="Georgia" pitchFamily="34" charset="-120"/>
              </a:rPr>
              <a:t>Anxiety &amp; depression</a:t>
            </a:r>
            <a:endParaRPr lang="en-US" sz="1800" dirty="0"/>
          </a:p>
        </p:txBody>
      </p:sp>
      <p:sp>
        <p:nvSpPr>
          <p:cNvPr id="17" name="Text 13"/>
          <p:cNvSpPr/>
          <p:nvPr/>
        </p:nvSpPr>
        <p:spPr>
          <a:xfrm>
            <a:off x="3749040" y="5166360"/>
            <a:ext cx="2121408" cy="457200"/>
          </a:xfrm>
          <a:prstGeom prst="rect">
            <a:avLst/>
          </a:prstGeom>
          <a:noFill/>
          <a:ln/>
        </p:spPr>
        <p:txBody>
          <a:bodyPr wrap="square" lIns="0" tIns="0" rIns="0" bIns="0" rtlCol="0" anchor="ctr"/>
          <a:lstStyle/>
          <a:p>
            <a:pPr algn="ctr" indent="0" marL="0">
              <a:buNone/>
            </a:pPr>
            <a:r>
              <a:rPr lang="en-US" sz="1200" i="1" dirty="0">
                <a:solidFill>
                  <a:srgbClr val="6E6A60"/>
                </a:solidFill>
                <a:latin typeface="Calibri" pitchFamily="34" charset="0"/>
                <a:ea typeface="Calibri" pitchFamily="34" charset="-122"/>
                <a:cs typeface="Calibri" pitchFamily="34" charset="-120"/>
              </a:rPr>
              <a:t>Common mental disorders</a:t>
            </a:r>
            <a:endParaRPr lang="en-US" sz="1200" dirty="0"/>
          </a:p>
        </p:txBody>
      </p:sp>
      <p:sp>
        <p:nvSpPr>
          <p:cNvPr id="18" name="Shape 14"/>
          <p:cNvSpPr/>
          <p:nvPr/>
        </p:nvSpPr>
        <p:spPr>
          <a:xfrm>
            <a:off x="6309360" y="1783080"/>
            <a:ext cx="2670048" cy="3931920"/>
          </a:xfrm>
          <a:prstGeom prst="rect">
            <a:avLst/>
          </a:prstGeom>
          <a:solidFill>
            <a:srgbClr val="FFFFFF"/>
          </a:solidFill>
          <a:ln w="12700">
            <a:solidFill>
              <a:srgbClr val="D9CFB8"/>
            </a:solidFill>
            <a:prstDash val="solid"/>
          </a:ln>
        </p:spPr>
      </p:sp>
      <p:sp>
        <p:nvSpPr>
          <p:cNvPr id="19" name="Shape 15"/>
          <p:cNvSpPr/>
          <p:nvPr/>
        </p:nvSpPr>
        <p:spPr>
          <a:xfrm>
            <a:off x="7050024" y="2240280"/>
            <a:ext cx="1188720" cy="1188720"/>
          </a:xfrm>
          <a:prstGeom prst="ellipse">
            <a:avLst/>
          </a:prstGeom>
          <a:solidFill>
            <a:srgbClr val="E8DEC9"/>
          </a:solidFill>
          <a:ln w="12700">
            <a:solidFill>
              <a:srgbClr val="E8DEC9"/>
            </a:solidFill>
            <a:prstDash val="solid"/>
          </a:ln>
        </p:spPr>
      </p:sp>
      <p:pic>
        <p:nvPicPr>
          <p:cNvPr id="20" name="Image 2" descr="preencoded.png"/>
          <p:cNvPicPr>
            <a:picLocks noChangeAspect="1"/>
          </p:cNvPicPr>
          <p:nvPr/>
        </p:nvPicPr>
        <p:blipFill>
          <a:blip r:embed="rId3"/>
          <a:stretch>
            <a:fillRect/>
          </a:stretch>
        </p:blipFill>
        <p:spPr>
          <a:xfrm>
            <a:off x="7324344" y="2514600"/>
            <a:ext cx="640080" cy="640080"/>
          </a:xfrm>
          <a:prstGeom prst="rect">
            <a:avLst/>
          </a:prstGeom>
        </p:spPr>
      </p:pic>
      <p:sp>
        <p:nvSpPr>
          <p:cNvPr id="21" name="Text 16"/>
          <p:cNvSpPr/>
          <p:nvPr/>
        </p:nvSpPr>
        <p:spPr>
          <a:xfrm>
            <a:off x="6583680" y="3703320"/>
            <a:ext cx="2121408" cy="640080"/>
          </a:xfrm>
          <a:prstGeom prst="rect">
            <a:avLst/>
          </a:prstGeom>
          <a:noFill/>
          <a:ln/>
        </p:spPr>
        <p:txBody>
          <a:bodyPr wrap="square" lIns="0" tIns="0" rIns="0" bIns="0" rtlCol="0" anchor="ctr"/>
          <a:lstStyle/>
          <a:p>
            <a:pPr algn="ctr" indent="0" marL="0">
              <a:buNone/>
            </a:pPr>
            <a:r>
              <a:rPr lang="en-US" sz="3600" b="1" dirty="0">
                <a:solidFill>
                  <a:srgbClr val="B66E47"/>
                </a:solidFill>
                <a:latin typeface="Georgia" pitchFamily="34" charset="0"/>
                <a:ea typeface="Georgia" pitchFamily="34" charset="-122"/>
                <a:cs typeface="Georgia" pitchFamily="34" charset="-120"/>
              </a:rPr>
              <a:t>+55%</a:t>
            </a:r>
            <a:endParaRPr lang="en-US" sz="3600" dirty="0"/>
          </a:p>
        </p:txBody>
      </p:sp>
      <p:sp>
        <p:nvSpPr>
          <p:cNvPr id="22" name="Text 17"/>
          <p:cNvSpPr/>
          <p:nvPr/>
        </p:nvSpPr>
        <p:spPr>
          <a:xfrm>
            <a:off x="6583680" y="4325112"/>
            <a:ext cx="2121408" cy="274320"/>
          </a:xfrm>
          <a:prstGeom prst="rect">
            <a:avLst/>
          </a:prstGeom>
          <a:noFill/>
          <a:ln/>
        </p:spPr>
        <p:txBody>
          <a:bodyPr wrap="square" lIns="0" tIns="0" rIns="0" bIns="0" rtlCol="0" anchor="ctr"/>
          <a:lstStyle/>
          <a:p>
            <a:pPr algn="ctr" indent="0" marL="0">
              <a:buNone/>
            </a:pPr>
            <a:r>
              <a:rPr lang="en-US" sz="1100" i="1" dirty="0">
                <a:solidFill>
                  <a:srgbClr val="6E6A60"/>
                </a:solidFill>
                <a:latin typeface="Calibri" pitchFamily="34" charset="0"/>
                <a:ea typeface="Calibri" pitchFamily="34" charset="-122"/>
                <a:cs typeface="Calibri" pitchFamily="34" charset="-120"/>
              </a:rPr>
              <a:t>increased risk of</a:t>
            </a:r>
            <a:endParaRPr lang="en-US" sz="1100" dirty="0"/>
          </a:p>
        </p:txBody>
      </p:sp>
      <p:sp>
        <p:nvSpPr>
          <p:cNvPr id="23" name="Text 18"/>
          <p:cNvSpPr/>
          <p:nvPr/>
        </p:nvSpPr>
        <p:spPr>
          <a:xfrm>
            <a:off x="6583680" y="4572000"/>
            <a:ext cx="2121408" cy="640080"/>
          </a:xfrm>
          <a:prstGeom prst="rect">
            <a:avLst/>
          </a:prstGeom>
          <a:noFill/>
          <a:ln/>
        </p:spPr>
        <p:txBody>
          <a:bodyPr wrap="square" lIns="0" tIns="0" rIns="0" bIns="0" rtlCol="0" anchor="ctr"/>
          <a:lstStyle/>
          <a:p>
            <a:pPr algn="ctr" indent="0" marL="0">
              <a:buNone/>
            </a:pPr>
            <a:r>
              <a:rPr lang="en-US" sz="1800" b="1" dirty="0">
                <a:solidFill>
                  <a:srgbClr val="1A1815"/>
                </a:solidFill>
                <a:latin typeface="Georgia" pitchFamily="34" charset="0"/>
                <a:ea typeface="Georgia" pitchFamily="34" charset="-122"/>
                <a:cs typeface="Georgia" pitchFamily="34" charset="-120"/>
              </a:rPr>
              <a:t>Obesity &amp; weight gain</a:t>
            </a:r>
            <a:endParaRPr lang="en-US" sz="1800" dirty="0"/>
          </a:p>
        </p:txBody>
      </p:sp>
      <p:sp>
        <p:nvSpPr>
          <p:cNvPr id="24" name="Text 19"/>
          <p:cNvSpPr/>
          <p:nvPr/>
        </p:nvSpPr>
        <p:spPr>
          <a:xfrm>
            <a:off x="6583680" y="5166360"/>
            <a:ext cx="2121408" cy="457200"/>
          </a:xfrm>
          <a:prstGeom prst="rect">
            <a:avLst/>
          </a:prstGeom>
          <a:noFill/>
          <a:ln/>
        </p:spPr>
        <p:txBody>
          <a:bodyPr wrap="square" lIns="0" tIns="0" rIns="0" bIns="0" rtlCol="0" anchor="ctr"/>
          <a:lstStyle/>
          <a:p>
            <a:pPr algn="ctr" indent="0" marL="0">
              <a:buNone/>
            </a:pPr>
            <a:r>
              <a:rPr lang="en-US" sz="1200" i="1" dirty="0">
                <a:solidFill>
                  <a:srgbClr val="6E6A60"/>
                </a:solidFill>
                <a:latin typeface="Calibri" pitchFamily="34" charset="0"/>
                <a:ea typeface="Calibri" pitchFamily="34" charset="-122"/>
                <a:cs typeface="Calibri" pitchFamily="34" charset="-120"/>
              </a:rPr>
              <a:t>Across long-term studies</a:t>
            </a:r>
            <a:endParaRPr lang="en-US" sz="1200" dirty="0"/>
          </a:p>
        </p:txBody>
      </p:sp>
      <p:sp>
        <p:nvSpPr>
          <p:cNvPr id="25" name="Shape 20"/>
          <p:cNvSpPr/>
          <p:nvPr/>
        </p:nvSpPr>
        <p:spPr>
          <a:xfrm>
            <a:off x="9144000" y="1783080"/>
            <a:ext cx="2670048" cy="3931920"/>
          </a:xfrm>
          <a:prstGeom prst="rect">
            <a:avLst/>
          </a:prstGeom>
          <a:solidFill>
            <a:srgbClr val="FFFFFF"/>
          </a:solidFill>
          <a:ln w="12700">
            <a:solidFill>
              <a:srgbClr val="D9CFB8"/>
            </a:solidFill>
            <a:prstDash val="solid"/>
          </a:ln>
        </p:spPr>
      </p:sp>
      <p:sp>
        <p:nvSpPr>
          <p:cNvPr id="26" name="Shape 21"/>
          <p:cNvSpPr/>
          <p:nvPr/>
        </p:nvSpPr>
        <p:spPr>
          <a:xfrm>
            <a:off x="9884664" y="2240280"/>
            <a:ext cx="1188720" cy="1188720"/>
          </a:xfrm>
          <a:prstGeom prst="ellipse">
            <a:avLst/>
          </a:prstGeom>
          <a:solidFill>
            <a:srgbClr val="E8DEC9"/>
          </a:solidFill>
          <a:ln w="12700">
            <a:solidFill>
              <a:srgbClr val="E8DEC9"/>
            </a:solidFill>
            <a:prstDash val="solid"/>
          </a:ln>
        </p:spPr>
      </p:sp>
      <p:pic>
        <p:nvPicPr>
          <p:cNvPr id="27" name="Image 3" descr="preencoded.png"/>
          <p:cNvPicPr>
            <a:picLocks noChangeAspect="1"/>
          </p:cNvPicPr>
          <p:nvPr/>
        </p:nvPicPr>
        <p:blipFill>
          <a:blip r:embed="rId4"/>
          <a:stretch>
            <a:fillRect/>
          </a:stretch>
        </p:blipFill>
        <p:spPr>
          <a:xfrm>
            <a:off x="10158984" y="2514600"/>
            <a:ext cx="640080" cy="640080"/>
          </a:xfrm>
          <a:prstGeom prst="rect">
            <a:avLst/>
          </a:prstGeom>
        </p:spPr>
      </p:pic>
      <p:sp>
        <p:nvSpPr>
          <p:cNvPr id="28" name="Text 22"/>
          <p:cNvSpPr/>
          <p:nvPr/>
        </p:nvSpPr>
        <p:spPr>
          <a:xfrm>
            <a:off x="9418320" y="3703320"/>
            <a:ext cx="2121408" cy="640080"/>
          </a:xfrm>
          <a:prstGeom prst="rect">
            <a:avLst/>
          </a:prstGeom>
          <a:noFill/>
          <a:ln/>
        </p:spPr>
        <p:txBody>
          <a:bodyPr wrap="square" lIns="0" tIns="0" rIns="0" bIns="0" rtlCol="0" anchor="ctr"/>
          <a:lstStyle/>
          <a:p>
            <a:pPr algn="ctr" indent="0" marL="0">
              <a:buNone/>
            </a:pPr>
            <a:r>
              <a:rPr lang="en-US" sz="3600" b="1" dirty="0">
                <a:solidFill>
                  <a:srgbClr val="B66E47"/>
                </a:solidFill>
                <a:latin typeface="Georgia" pitchFamily="34" charset="0"/>
                <a:ea typeface="Georgia" pitchFamily="34" charset="-122"/>
                <a:cs typeface="Georgia" pitchFamily="34" charset="-120"/>
              </a:rPr>
              <a:t>+12%</a:t>
            </a:r>
            <a:endParaRPr lang="en-US" sz="3600" dirty="0"/>
          </a:p>
        </p:txBody>
      </p:sp>
      <p:sp>
        <p:nvSpPr>
          <p:cNvPr id="29" name="Text 23"/>
          <p:cNvSpPr/>
          <p:nvPr/>
        </p:nvSpPr>
        <p:spPr>
          <a:xfrm>
            <a:off x="9418320" y="4325112"/>
            <a:ext cx="2121408" cy="274320"/>
          </a:xfrm>
          <a:prstGeom prst="rect">
            <a:avLst/>
          </a:prstGeom>
          <a:noFill/>
          <a:ln/>
        </p:spPr>
        <p:txBody>
          <a:bodyPr wrap="square" lIns="0" tIns="0" rIns="0" bIns="0" rtlCol="0" anchor="ctr"/>
          <a:lstStyle/>
          <a:p>
            <a:pPr algn="ctr" indent="0" marL="0">
              <a:buNone/>
            </a:pPr>
            <a:r>
              <a:rPr lang="en-US" sz="1100" i="1" dirty="0">
                <a:solidFill>
                  <a:srgbClr val="6E6A60"/>
                </a:solidFill>
                <a:latin typeface="Calibri" pitchFamily="34" charset="0"/>
                <a:ea typeface="Calibri" pitchFamily="34" charset="-122"/>
                <a:cs typeface="Calibri" pitchFamily="34" charset="-120"/>
              </a:rPr>
              <a:t>increased risk of</a:t>
            </a:r>
            <a:endParaRPr lang="en-US" sz="1100" dirty="0"/>
          </a:p>
        </p:txBody>
      </p:sp>
      <p:sp>
        <p:nvSpPr>
          <p:cNvPr id="30" name="Text 24"/>
          <p:cNvSpPr/>
          <p:nvPr/>
        </p:nvSpPr>
        <p:spPr>
          <a:xfrm>
            <a:off x="9418320" y="4572000"/>
            <a:ext cx="2121408" cy="640080"/>
          </a:xfrm>
          <a:prstGeom prst="rect">
            <a:avLst/>
          </a:prstGeom>
          <a:noFill/>
          <a:ln/>
        </p:spPr>
        <p:txBody>
          <a:bodyPr wrap="square" lIns="0" tIns="0" rIns="0" bIns="0" rtlCol="0" anchor="ctr"/>
          <a:lstStyle/>
          <a:p>
            <a:pPr algn="ctr" indent="0" marL="0">
              <a:buNone/>
            </a:pPr>
            <a:r>
              <a:rPr lang="en-US" sz="1800" b="1" dirty="0">
                <a:solidFill>
                  <a:srgbClr val="1A1815"/>
                </a:solidFill>
                <a:latin typeface="Georgia" pitchFamily="34" charset="0"/>
                <a:ea typeface="Georgia" pitchFamily="34" charset="-122"/>
                <a:cs typeface="Georgia" pitchFamily="34" charset="-120"/>
              </a:rPr>
              <a:t>Type 2 diabetes</a:t>
            </a:r>
            <a:endParaRPr lang="en-US" sz="1800" dirty="0"/>
          </a:p>
        </p:txBody>
      </p:sp>
      <p:sp>
        <p:nvSpPr>
          <p:cNvPr id="31" name="Text 25"/>
          <p:cNvSpPr/>
          <p:nvPr/>
        </p:nvSpPr>
        <p:spPr>
          <a:xfrm>
            <a:off x="9418320" y="5166360"/>
            <a:ext cx="2121408" cy="457200"/>
          </a:xfrm>
          <a:prstGeom prst="rect">
            <a:avLst/>
          </a:prstGeom>
          <a:noFill/>
          <a:ln/>
        </p:spPr>
        <p:txBody>
          <a:bodyPr wrap="square" lIns="0" tIns="0" rIns="0" bIns="0" rtlCol="0" anchor="ctr"/>
          <a:lstStyle/>
          <a:p>
            <a:pPr algn="ctr" indent="0" marL="0">
              <a:buNone/>
            </a:pPr>
            <a:r>
              <a:rPr lang="en-US" sz="1200" i="1" dirty="0">
                <a:solidFill>
                  <a:srgbClr val="6E6A60"/>
                </a:solidFill>
                <a:latin typeface="Calibri" pitchFamily="34" charset="0"/>
                <a:ea typeface="Calibri" pitchFamily="34" charset="-122"/>
                <a:cs typeface="Calibri" pitchFamily="34" charset="-120"/>
              </a:rPr>
              <a:t>Per 10% UPF intake</a:t>
            </a:r>
            <a:endParaRPr lang="en-US" sz="1200" dirty="0"/>
          </a:p>
        </p:txBody>
      </p:sp>
      <p:sp>
        <p:nvSpPr>
          <p:cNvPr id="32" name="Text 26"/>
          <p:cNvSpPr/>
          <p:nvPr/>
        </p:nvSpPr>
        <p:spPr>
          <a:xfrm>
            <a:off x="640080" y="5943600"/>
            <a:ext cx="10972800" cy="274320"/>
          </a:xfrm>
          <a:prstGeom prst="rect">
            <a:avLst/>
          </a:prstGeom>
          <a:noFill/>
          <a:ln/>
        </p:spPr>
        <p:txBody>
          <a:bodyPr wrap="square" lIns="0" tIns="0" rIns="0" bIns="0" rtlCol="0" anchor="ctr"/>
          <a:lstStyle/>
          <a:p>
            <a:pPr indent="0" marL="0">
              <a:buNone/>
            </a:pPr>
            <a:r>
              <a:rPr lang="en-US" sz="1000" i="1" dirty="0">
                <a:solidFill>
                  <a:srgbClr val="6E6A60"/>
                </a:solidFill>
                <a:latin typeface="Calibri" pitchFamily="34" charset="0"/>
                <a:ea typeface="Calibri" pitchFamily="34" charset="-122"/>
                <a:cs typeface="Calibri" pitchFamily="34" charset="-120"/>
              </a:rPr>
              <a:t>Risk increases vs. low UPF consumers. Pooled estimates from meta-analyses (BMJ 2024, Lancet 2024).</a:t>
            </a:r>
            <a:endParaRPr lang="en-US" sz="1000" dirty="0"/>
          </a:p>
        </p:txBody>
      </p:sp>
      <p:sp>
        <p:nvSpPr>
          <p:cNvPr id="33" name="Text 27"/>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34" name="Text 28"/>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7 / 14</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THE OTHER SIDE</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Whole foods do the opposite.</a:t>
            </a:r>
            <a:endParaRPr lang="en-US" sz="3200" dirty="0"/>
          </a:p>
        </p:txBody>
      </p:sp>
      <p:sp>
        <p:nvSpPr>
          <p:cNvPr id="4" name="Text 2"/>
          <p:cNvSpPr/>
          <p:nvPr/>
        </p:nvSpPr>
        <p:spPr>
          <a:xfrm>
            <a:off x="640080" y="1417320"/>
            <a:ext cx="10972800" cy="365760"/>
          </a:xfrm>
          <a:prstGeom prst="rect">
            <a:avLst/>
          </a:prstGeom>
          <a:noFill/>
          <a:ln/>
        </p:spPr>
        <p:txBody>
          <a:bodyPr wrap="square" lIns="0" tIns="0" rIns="0" bIns="0" rtlCol="0" anchor="ctr"/>
          <a:lstStyle/>
          <a:p>
            <a:pPr indent="0" marL="0">
              <a:buNone/>
            </a:pPr>
            <a:r>
              <a:rPr lang="en-US" sz="1600" i="1" dirty="0">
                <a:solidFill>
                  <a:srgbClr val="6E6A60"/>
                </a:solidFill>
                <a:latin typeface="Calibri" pitchFamily="34" charset="0"/>
                <a:ea typeface="Calibri" pitchFamily="34" charset="-122"/>
                <a:cs typeface="Calibri" pitchFamily="34" charset="-120"/>
              </a:rPr>
              <a:t>Diets built around minimally processed foods consistently link to:</a:t>
            </a:r>
            <a:endParaRPr lang="en-US" sz="1600" dirty="0"/>
          </a:p>
        </p:txBody>
      </p:sp>
      <p:pic>
        <p:nvPicPr>
          <p:cNvPr id="5" name="Image 0" descr="preencoded.png"/>
          <p:cNvPicPr>
            <a:picLocks noChangeAspect="1"/>
          </p:cNvPicPr>
          <p:nvPr/>
        </p:nvPicPr>
        <p:blipFill>
          <a:blip r:embed="rId1"/>
          <a:stretch>
            <a:fillRect/>
          </a:stretch>
        </p:blipFill>
        <p:spPr>
          <a:xfrm>
            <a:off x="640080" y="2011680"/>
            <a:ext cx="457200" cy="457200"/>
          </a:xfrm>
          <a:prstGeom prst="rect">
            <a:avLst/>
          </a:prstGeom>
        </p:spPr>
      </p:pic>
      <p:sp>
        <p:nvSpPr>
          <p:cNvPr id="6" name="Text 3"/>
          <p:cNvSpPr/>
          <p:nvPr/>
        </p:nvSpPr>
        <p:spPr>
          <a:xfrm>
            <a:off x="1280160" y="1965960"/>
            <a:ext cx="4846320" cy="457200"/>
          </a:xfrm>
          <a:prstGeom prst="rect">
            <a:avLst/>
          </a:prstGeom>
          <a:noFill/>
          <a:ln/>
        </p:spPr>
        <p:txBody>
          <a:bodyPr wrap="square" lIns="0" tIns="0" rIns="0" bIns="0" rtlCol="0" anchor="ctr"/>
          <a:lstStyle/>
          <a:p>
            <a:pPr indent="0" marL="0">
              <a:buNone/>
            </a:pPr>
            <a:r>
              <a:rPr lang="en-US" sz="1800" b="1" dirty="0">
                <a:solidFill>
                  <a:srgbClr val="1A1815"/>
                </a:solidFill>
                <a:latin typeface="Georgia" pitchFamily="34" charset="0"/>
                <a:ea typeface="Georgia" pitchFamily="34" charset="-122"/>
                <a:cs typeface="Georgia" pitchFamily="34" charset="-120"/>
              </a:rPr>
              <a:t>Better heart health</a:t>
            </a:r>
            <a:endParaRPr lang="en-US" sz="1800" dirty="0"/>
          </a:p>
        </p:txBody>
      </p:sp>
      <p:sp>
        <p:nvSpPr>
          <p:cNvPr id="7" name="Text 4"/>
          <p:cNvSpPr/>
          <p:nvPr/>
        </p:nvSpPr>
        <p:spPr>
          <a:xfrm>
            <a:off x="1280160" y="2468880"/>
            <a:ext cx="4846320" cy="45720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Lower blood pressure, healthier cholesterol.</a:t>
            </a:r>
            <a:endParaRPr lang="en-US" sz="1300" dirty="0"/>
          </a:p>
        </p:txBody>
      </p:sp>
      <p:pic>
        <p:nvPicPr>
          <p:cNvPr id="8" name="Image 1" descr="preencoded.png"/>
          <p:cNvPicPr>
            <a:picLocks noChangeAspect="1"/>
          </p:cNvPicPr>
          <p:nvPr/>
        </p:nvPicPr>
        <p:blipFill>
          <a:blip r:embed="rId2"/>
          <a:stretch>
            <a:fillRect/>
          </a:stretch>
        </p:blipFill>
        <p:spPr>
          <a:xfrm>
            <a:off x="6309360" y="2011680"/>
            <a:ext cx="457200" cy="457200"/>
          </a:xfrm>
          <a:prstGeom prst="rect">
            <a:avLst/>
          </a:prstGeom>
        </p:spPr>
      </p:pic>
      <p:sp>
        <p:nvSpPr>
          <p:cNvPr id="9" name="Text 5"/>
          <p:cNvSpPr/>
          <p:nvPr/>
        </p:nvSpPr>
        <p:spPr>
          <a:xfrm>
            <a:off x="6949440" y="1965960"/>
            <a:ext cx="4846320" cy="457200"/>
          </a:xfrm>
          <a:prstGeom prst="rect">
            <a:avLst/>
          </a:prstGeom>
          <a:noFill/>
          <a:ln/>
        </p:spPr>
        <p:txBody>
          <a:bodyPr wrap="square" lIns="0" tIns="0" rIns="0" bIns="0" rtlCol="0" anchor="ctr"/>
          <a:lstStyle/>
          <a:p>
            <a:pPr indent="0" marL="0">
              <a:buNone/>
            </a:pPr>
            <a:r>
              <a:rPr lang="en-US" sz="1800" b="1" dirty="0">
                <a:solidFill>
                  <a:srgbClr val="1A1815"/>
                </a:solidFill>
                <a:latin typeface="Georgia" pitchFamily="34" charset="0"/>
                <a:ea typeface="Georgia" pitchFamily="34" charset="-122"/>
                <a:cs typeface="Georgia" pitchFamily="34" charset="-120"/>
              </a:rPr>
              <a:t>Stable energy</a:t>
            </a:r>
            <a:endParaRPr lang="en-US" sz="1800" dirty="0"/>
          </a:p>
        </p:txBody>
      </p:sp>
      <p:sp>
        <p:nvSpPr>
          <p:cNvPr id="10" name="Text 6"/>
          <p:cNvSpPr/>
          <p:nvPr/>
        </p:nvSpPr>
        <p:spPr>
          <a:xfrm>
            <a:off x="6949440" y="2468880"/>
            <a:ext cx="4846320" cy="45720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Fiber + protein = no afternoon crash.</a:t>
            </a:r>
            <a:endParaRPr lang="en-US" sz="1300" dirty="0"/>
          </a:p>
        </p:txBody>
      </p:sp>
      <p:pic>
        <p:nvPicPr>
          <p:cNvPr id="11" name="Image 2" descr="preencoded.png"/>
          <p:cNvPicPr>
            <a:picLocks noChangeAspect="1"/>
          </p:cNvPicPr>
          <p:nvPr/>
        </p:nvPicPr>
        <p:blipFill>
          <a:blip r:embed="rId3"/>
          <a:stretch>
            <a:fillRect/>
          </a:stretch>
        </p:blipFill>
        <p:spPr>
          <a:xfrm>
            <a:off x="640080" y="3291840"/>
            <a:ext cx="457200" cy="457200"/>
          </a:xfrm>
          <a:prstGeom prst="rect">
            <a:avLst/>
          </a:prstGeom>
        </p:spPr>
      </p:pic>
      <p:sp>
        <p:nvSpPr>
          <p:cNvPr id="12" name="Text 7"/>
          <p:cNvSpPr/>
          <p:nvPr/>
        </p:nvSpPr>
        <p:spPr>
          <a:xfrm>
            <a:off x="1280160" y="3246120"/>
            <a:ext cx="4846320" cy="457200"/>
          </a:xfrm>
          <a:prstGeom prst="rect">
            <a:avLst/>
          </a:prstGeom>
          <a:noFill/>
          <a:ln/>
        </p:spPr>
        <p:txBody>
          <a:bodyPr wrap="square" lIns="0" tIns="0" rIns="0" bIns="0" rtlCol="0" anchor="ctr"/>
          <a:lstStyle/>
          <a:p>
            <a:pPr indent="0" marL="0">
              <a:buNone/>
            </a:pPr>
            <a:r>
              <a:rPr lang="en-US" sz="1800" b="1" dirty="0">
                <a:solidFill>
                  <a:srgbClr val="1A1815"/>
                </a:solidFill>
                <a:latin typeface="Georgia" pitchFamily="34" charset="0"/>
                <a:ea typeface="Georgia" pitchFamily="34" charset="-122"/>
                <a:cs typeface="Georgia" pitchFamily="34" charset="-120"/>
              </a:rPr>
              <a:t>Improved gut health</a:t>
            </a:r>
            <a:endParaRPr lang="en-US" sz="1800" dirty="0"/>
          </a:p>
        </p:txBody>
      </p:sp>
      <p:sp>
        <p:nvSpPr>
          <p:cNvPr id="13" name="Text 8"/>
          <p:cNvSpPr/>
          <p:nvPr/>
        </p:nvSpPr>
        <p:spPr>
          <a:xfrm>
            <a:off x="1280160" y="3749040"/>
            <a:ext cx="4846320" cy="45720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Fiber feeds the microbiome.</a:t>
            </a:r>
            <a:endParaRPr lang="en-US" sz="1300" dirty="0"/>
          </a:p>
        </p:txBody>
      </p:sp>
      <p:pic>
        <p:nvPicPr>
          <p:cNvPr id="14" name="Image 3" descr="preencoded.png"/>
          <p:cNvPicPr>
            <a:picLocks noChangeAspect="1"/>
          </p:cNvPicPr>
          <p:nvPr/>
        </p:nvPicPr>
        <p:blipFill>
          <a:blip r:embed="rId4"/>
          <a:stretch>
            <a:fillRect/>
          </a:stretch>
        </p:blipFill>
        <p:spPr>
          <a:xfrm>
            <a:off x="6309360" y="3291840"/>
            <a:ext cx="457200" cy="457200"/>
          </a:xfrm>
          <a:prstGeom prst="rect">
            <a:avLst/>
          </a:prstGeom>
        </p:spPr>
      </p:pic>
      <p:sp>
        <p:nvSpPr>
          <p:cNvPr id="15" name="Text 9"/>
          <p:cNvSpPr/>
          <p:nvPr/>
        </p:nvSpPr>
        <p:spPr>
          <a:xfrm>
            <a:off x="6949440" y="3246120"/>
            <a:ext cx="4846320" cy="457200"/>
          </a:xfrm>
          <a:prstGeom prst="rect">
            <a:avLst/>
          </a:prstGeom>
          <a:noFill/>
          <a:ln/>
        </p:spPr>
        <p:txBody>
          <a:bodyPr wrap="square" lIns="0" tIns="0" rIns="0" bIns="0" rtlCol="0" anchor="ctr"/>
          <a:lstStyle/>
          <a:p>
            <a:pPr indent="0" marL="0">
              <a:buNone/>
            </a:pPr>
            <a:r>
              <a:rPr lang="en-US" sz="1800" b="1" dirty="0">
                <a:solidFill>
                  <a:srgbClr val="1A1815"/>
                </a:solidFill>
                <a:latin typeface="Georgia" pitchFamily="34" charset="0"/>
                <a:ea typeface="Georgia" pitchFamily="34" charset="-122"/>
                <a:cs typeface="Georgia" pitchFamily="34" charset="-120"/>
              </a:rPr>
              <a:t>Healthier weight</a:t>
            </a:r>
            <a:endParaRPr lang="en-US" sz="1800" dirty="0"/>
          </a:p>
        </p:txBody>
      </p:sp>
      <p:sp>
        <p:nvSpPr>
          <p:cNvPr id="16" name="Text 10"/>
          <p:cNvSpPr/>
          <p:nvPr/>
        </p:nvSpPr>
        <p:spPr>
          <a:xfrm>
            <a:off x="6949440" y="3749040"/>
            <a:ext cx="4846320" cy="45720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Greater satiety per calorie.</a:t>
            </a:r>
            <a:endParaRPr lang="en-US" sz="1300" dirty="0"/>
          </a:p>
        </p:txBody>
      </p:sp>
      <p:pic>
        <p:nvPicPr>
          <p:cNvPr id="17" name="Image 4" descr="preencoded.png"/>
          <p:cNvPicPr>
            <a:picLocks noChangeAspect="1"/>
          </p:cNvPicPr>
          <p:nvPr/>
        </p:nvPicPr>
        <p:blipFill>
          <a:blip r:embed="rId5"/>
          <a:stretch>
            <a:fillRect/>
          </a:stretch>
        </p:blipFill>
        <p:spPr>
          <a:xfrm>
            <a:off x="640080" y="4572000"/>
            <a:ext cx="457200" cy="457200"/>
          </a:xfrm>
          <a:prstGeom prst="rect">
            <a:avLst/>
          </a:prstGeom>
        </p:spPr>
      </p:pic>
      <p:sp>
        <p:nvSpPr>
          <p:cNvPr id="18" name="Text 11"/>
          <p:cNvSpPr/>
          <p:nvPr/>
        </p:nvSpPr>
        <p:spPr>
          <a:xfrm>
            <a:off x="1280160" y="4526280"/>
            <a:ext cx="4846320" cy="457200"/>
          </a:xfrm>
          <a:prstGeom prst="rect">
            <a:avLst/>
          </a:prstGeom>
          <a:noFill/>
          <a:ln/>
        </p:spPr>
        <p:txBody>
          <a:bodyPr wrap="square" lIns="0" tIns="0" rIns="0" bIns="0" rtlCol="0" anchor="ctr"/>
          <a:lstStyle/>
          <a:p>
            <a:pPr indent="0" marL="0">
              <a:buNone/>
            </a:pPr>
            <a:r>
              <a:rPr lang="en-US" sz="1800" b="1" dirty="0">
                <a:solidFill>
                  <a:srgbClr val="1A1815"/>
                </a:solidFill>
                <a:latin typeface="Georgia" pitchFamily="34" charset="0"/>
                <a:ea typeface="Georgia" pitchFamily="34" charset="-122"/>
                <a:cs typeface="Georgia" pitchFamily="34" charset="-120"/>
              </a:rPr>
              <a:t>Sharper mood</a:t>
            </a:r>
            <a:endParaRPr lang="en-US" sz="1800" dirty="0"/>
          </a:p>
        </p:txBody>
      </p:sp>
      <p:sp>
        <p:nvSpPr>
          <p:cNvPr id="19" name="Text 12"/>
          <p:cNvSpPr/>
          <p:nvPr/>
        </p:nvSpPr>
        <p:spPr>
          <a:xfrm>
            <a:off x="1280160" y="5029200"/>
            <a:ext cx="4846320" cy="45720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Whole-food nutrients support mental health.</a:t>
            </a:r>
            <a:endParaRPr lang="en-US" sz="1300" dirty="0"/>
          </a:p>
        </p:txBody>
      </p:sp>
      <p:pic>
        <p:nvPicPr>
          <p:cNvPr id="20" name="Image 5" descr="preencoded.png"/>
          <p:cNvPicPr>
            <a:picLocks noChangeAspect="1"/>
          </p:cNvPicPr>
          <p:nvPr/>
        </p:nvPicPr>
        <p:blipFill>
          <a:blip r:embed="rId6"/>
          <a:stretch>
            <a:fillRect/>
          </a:stretch>
        </p:blipFill>
        <p:spPr>
          <a:xfrm>
            <a:off x="6309360" y="4572000"/>
            <a:ext cx="457200" cy="457200"/>
          </a:xfrm>
          <a:prstGeom prst="rect">
            <a:avLst/>
          </a:prstGeom>
        </p:spPr>
      </p:pic>
      <p:sp>
        <p:nvSpPr>
          <p:cNvPr id="21" name="Text 13"/>
          <p:cNvSpPr/>
          <p:nvPr/>
        </p:nvSpPr>
        <p:spPr>
          <a:xfrm>
            <a:off x="6949440" y="4526280"/>
            <a:ext cx="4846320" cy="457200"/>
          </a:xfrm>
          <a:prstGeom prst="rect">
            <a:avLst/>
          </a:prstGeom>
          <a:noFill/>
          <a:ln/>
        </p:spPr>
        <p:txBody>
          <a:bodyPr wrap="square" lIns="0" tIns="0" rIns="0" bIns="0" rtlCol="0" anchor="ctr"/>
          <a:lstStyle/>
          <a:p>
            <a:pPr indent="0" marL="0">
              <a:buNone/>
            </a:pPr>
            <a:r>
              <a:rPr lang="en-US" sz="1800" b="1" dirty="0">
                <a:solidFill>
                  <a:srgbClr val="1A1815"/>
                </a:solidFill>
                <a:latin typeface="Georgia" pitchFamily="34" charset="0"/>
                <a:ea typeface="Georgia" pitchFamily="34" charset="-122"/>
                <a:cs typeface="Georgia" pitchFamily="34" charset="-120"/>
              </a:rPr>
              <a:t>Lower disease risk</a:t>
            </a:r>
            <a:endParaRPr lang="en-US" sz="1800" dirty="0"/>
          </a:p>
        </p:txBody>
      </p:sp>
      <p:sp>
        <p:nvSpPr>
          <p:cNvPr id="22" name="Text 14"/>
          <p:cNvSpPr/>
          <p:nvPr/>
        </p:nvSpPr>
        <p:spPr>
          <a:xfrm>
            <a:off x="6949440" y="5029200"/>
            <a:ext cx="4846320" cy="457200"/>
          </a:xfrm>
          <a:prstGeom prst="rect">
            <a:avLst/>
          </a:prstGeom>
          <a:noFill/>
          <a:ln/>
        </p:spPr>
        <p:txBody>
          <a:bodyPr wrap="square" lIns="0" tIns="0" rIns="0" bIns="0" rtlCol="0" anchor="ctr"/>
          <a:lstStyle/>
          <a:p>
            <a:pPr indent="0" marL="0">
              <a:buNone/>
            </a:pPr>
            <a:r>
              <a:rPr lang="en-US" sz="1300" dirty="0">
                <a:solidFill>
                  <a:srgbClr val="2A2823"/>
                </a:solidFill>
                <a:latin typeface="Calibri" pitchFamily="34" charset="0"/>
                <a:ea typeface="Calibri" pitchFamily="34" charset="-122"/>
                <a:cs typeface="Calibri" pitchFamily="34" charset="-120"/>
              </a:rPr>
              <a:t>Across cancer, diabetes, dementia.</a:t>
            </a:r>
            <a:endParaRPr lang="en-US" sz="1300" dirty="0"/>
          </a:p>
        </p:txBody>
      </p:sp>
      <p:sp>
        <p:nvSpPr>
          <p:cNvPr id="23" name="Text 15"/>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24" name="Text 16"/>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8 / 14</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0E5"/>
        </a:solidFill>
      </p:bgPr>
    </p:bg>
    <p:spTree>
      <p:nvGrpSpPr>
        <p:cNvPr id="1" name=""/>
        <p:cNvGrpSpPr/>
        <p:nvPr/>
      </p:nvGrpSpPr>
      <p:grpSpPr>
        <a:xfrm>
          <a:off x="0" y="0"/>
          <a:ext cx="0" cy="0"/>
          <a:chOff x="0" y="0"/>
          <a:chExt cx="0" cy="0"/>
        </a:xfrm>
      </p:grpSpPr>
      <p:sp>
        <p:nvSpPr>
          <p:cNvPr id="2" name="Text 0"/>
          <p:cNvSpPr/>
          <p:nvPr/>
        </p:nvSpPr>
        <p:spPr>
          <a:xfrm>
            <a:off x="640080" y="274320"/>
            <a:ext cx="10972800" cy="274320"/>
          </a:xfrm>
          <a:prstGeom prst="rect">
            <a:avLst/>
          </a:prstGeom>
          <a:noFill/>
          <a:ln/>
        </p:spPr>
        <p:txBody>
          <a:bodyPr wrap="square" lIns="0" tIns="0" rIns="0" bIns="0" rtlCol="0" anchor="ctr"/>
          <a:lstStyle/>
          <a:p>
            <a:pPr indent="0" marL="0">
              <a:buNone/>
            </a:pPr>
            <a:r>
              <a:rPr lang="en-US" sz="1100" b="1" spc="400" kern="0" dirty="0">
                <a:solidFill>
                  <a:srgbClr val="B66E47"/>
                </a:solidFill>
                <a:latin typeface="Calibri" pitchFamily="34" charset="0"/>
                <a:ea typeface="Calibri" pitchFamily="34" charset="-122"/>
                <a:cs typeface="Calibri" pitchFamily="34" charset="-120"/>
              </a:rPr>
              <a:t>PRACTICAL SHIFTS</a:t>
            </a:r>
            <a:endParaRPr lang="en-US" sz="1100" dirty="0"/>
          </a:p>
        </p:txBody>
      </p:sp>
      <p:sp>
        <p:nvSpPr>
          <p:cNvPr id="3" name="Text 1"/>
          <p:cNvSpPr/>
          <p:nvPr/>
        </p:nvSpPr>
        <p:spPr>
          <a:xfrm>
            <a:off x="640080" y="502920"/>
            <a:ext cx="10972800" cy="822960"/>
          </a:xfrm>
          <a:prstGeom prst="rect">
            <a:avLst/>
          </a:prstGeom>
          <a:noFill/>
          <a:ln/>
        </p:spPr>
        <p:txBody>
          <a:bodyPr wrap="square" lIns="0" tIns="0" rIns="0" bIns="0" rtlCol="0" anchor="ctr"/>
          <a:lstStyle/>
          <a:p>
            <a:pPr indent="0" marL="0">
              <a:buNone/>
            </a:pPr>
            <a:r>
              <a:rPr lang="en-US" sz="3200" b="1" dirty="0">
                <a:solidFill>
                  <a:srgbClr val="1A1815"/>
                </a:solidFill>
                <a:latin typeface="Georgia" pitchFamily="34" charset="0"/>
                <a:ea typeface="Georgia" pitchFamily="34" charset="-122"/>
                <a:cs typeface="Georgia" pitchFamily="34" charset="-120"/>
              </a:rPr>
              <a:t>The big swaps.</a:t>
            </a:r>
            <a:endParaRPr lang="en-US" sz="3200" dirty="0"/>
          </a:p>
        </p:txBody>
      </p:sp>
      <p:sp>
        <p:nvSpPr>
          <p:cNvPr id="4" name="Shape 2"/>
          <p:cNvSpPr/>
          <p:nvPr/>
        </p:nvSpPr>
        <p:spPr>
          <a:xfrm>
            <a:off x="640080" y="1554480"/>
            <a:ext cx="5166360" cy="4572000"/>
          </a:xfrm>
          <a:prstGeom prst="rect">
            <a:avLst/>
          </a:prstGeom>
          <a:solidFill>
            <a:srgbClr val="FFFFFF"/>
          </a:solidFill>
          <a:ln w="12700">
            <a:solidFill>
              <a:srgbClr val="D9CFB8"/>
            </a:solidFill>
            <a:prstDash val="solid"/>
          </a:ln>
        </p:spPr>
      </p:sp>
      <p:sp>
        <p:nvSpPr>
          <p:cNvPr id="5" name="Shape 3"/>
          <p:cNvSpPr/>
          <p:nvPr/>
        </p:nvSpPr>
        <p:spPr>
          <a:xfrm>
            <a:off x="640080" y="1554480"/>
            <a:ext cx="5166360" cy="640080"/>
          </a:xfrm>
          <a:prstGeom prst="rect">
            <a:avLst/>
          </a:prstGeom>
          <a:solidFill>
            <a:srgbClr val="B66E47"/>
          </a:solidFill>
          <a:ln w="12700">
            <a:solidFill>
              <a:srgbClr val="B66E47"/>
            </a:solidFill>
            <a:prstDash val="solid"/>
          </a:ln>
        </p:spPr>
      </p:sp>
      <p:pic>
        <p:nvPicPr>
          <p:cNvPr id="6" name="Image 0" descr="preencoded.png"/>
          <p:cNvPicPr>
            <a:picLocks noChangeAspect="1"/>
          </p:cNvPicPr>
          <p:nvPr/>
        </p:nvPicPr>
        <p:blipFill>
          <a:blip r:embed="rId1"/>
          <a:stretch>
            <a:fillRect/>
          </a:stretch>
        </p:blipFill>
        <p:spPr>
          <a:xfrm>
            <a:off x="914400" y="1719072"/>
            <a:ext cx="310896" cy="310896"/>
          </a:xfrm>
          <a:prstGeom prst="rect">
            <a:avLst/>
          </a:prstGeom>
        </p:spPr>
      </p:pic>
      <p:sp>
        <p:nvSpPr>
          <p:cNvPr id="7" name="Text 4"/>
          <p:cNvSpPr/>
          <p:nvPr/>
        </p:nvSpPr>
        <p:spPr>
          <a:xfrm>
            <a:off x="1325880" y="1691640"/>
            <a:ext cx="4251960" cy="365760"/>
          </a:xfrm>
          <a:prstGeom prst="rect">
            <a:avLst/>
          </a:prstGeom>
          <a:noFill/>
          <a:ln/>
        </p:spPr>
        <p:txBody>
          <a:bodyPr wrap="square" lIns="0" tIns="0" rIns="0" bIns="0" rtlCol="0" anchor="ctr"/>
          <a:lstStyle/>
          <a:p>
            <a:pPr indent="0" marL="0">
              <a:buNone/>
            </a:pPr>
            <a:r>
              <a:rPr lang="en-US" sz="1800" b="1" spc="400" kern="0" dirty="0">
                <a:solidFill>
                  <a:srgbClr val="F5F0E5"/>
                </a:solidFill>
                <a:latin typeface="Georgia" pitchFamily="34" charset="0"/>
                <a:ea typeface="Georgia" pitchFamily="34" charset="-122"/>
                <a:cs typeface="Georgia" pitchFamily="34" charset="-120"/>
              </a:rPr>
              <a:t>SKIP</a:t>
            </a:r>
            <a:endParaRPr lang="en-US" sz="1800" dirty="0"/>
          </a:p>
        </p:txBody>
      </p:sp>
      <p:sp>
        <p:nvSpPr>
          <p:cNvPr id="8" name="Shape 5"/>
          <p:cNvSpPr/>
          <p:nvPr/>
        </p:nvSpPr>
        <p:spPr>
          <a:xfrm>
            <a:off x="6355080" y="1554480"/>
            <a:ext cx="5166360" cy="4572000"/>
          </a:xfrm>
          <a:prstGeom prst="rect">
            <a:avLst/>
          </a:prstGeom>
          <a:solidFill>
            <a:srgbClr val="FFFFFF"/>
          </a:solidFill>
          <a:ln w="12700">
            <a:solidFill>
              <a:srgbClr val="D9CFB8"/>
            </a:solidFill>
            <a:prstDash val="solid"/>
          </a:ln>
        </p:spPr>
      </p:sp>
      <p:sp>
        <p:nvSpPr>
          <p:cNvPr id="9" name="Shape 6"/>
          <p:cNvSpPr/>
          <p:nvPr/>
        </p:nvSpPr>
        <p:spPr>
          <a:xfrm>
            <a:off x="6355080" y="1554480"/>
            <a:ext cx="5166360" cy="640080"/>
          </a:xfrm>
          <a:prstGeom prst="rect">
            <a:avLst/>
          </a:prstGeom>
          <a:solidFill>
            <a:srgbClr val="3F5233"/>
          </a:solidFill>
          <a:ln w="12700">
            <a:solidFill>
              <a:srgbClr val="3F5233"/>
            </a:solidFill>
            <a:prstDash val="solid"/>
          </a:ln>
        </p:spPr>
      </p:sp>
      <p:pic>
        <p:nvPicPr>
          <p:cNvPr id="10" name="Image 1" descr="preencoded.png"/>
          <p:cNvPicPr>
            <a:picLocks noChangeAspect="1"/>
          </p:cNvPicPr>
          <p:nvPr/>
        </p:nvPicPr>
        <p:blipFill>
          <a:blip r:embed="rId2"/>
          <a:stretch>
            <a:fillRect/>
          </a:stretch>
        </p:blipFill>
        <p:spPr>
          <a:xfrm>
            <a:off x="6629400" y="1719072"/>
            <a:ext cx="310896" cy="310896"/>
          </a:xfrm>
          <a:prstGeom prst="rect">
            <a:avLst/>
          </a:prstGeom>
        </p:spPr>
      </p:pic>
      <p:sp>
        <p:nvSpPr>
          <p:cNvPr id="11" name="Text 7"/>
          <p:cNvSpPr/>
          <p:nvPr/>
        </p:nvSpPr>
        <p:spPr>
          <a:xfrm>
            <a:off x="7040880" y="1691640"/>
            <a:ext cx="4251960" cy="365760"/>
          </a:xfrm>
          <a:prstGeom prst="rect">
            <a:avLst/>
          </a:prstGeom>
          <a:noFill/>
          <a:ln/>
        </p:spPr>
        <p:txBody>
          <a:bodyPr wrap="square" lIns="0" tIns="0" rIns="0" bIns="0" rtlCol="0" anchor="ctr"/>
          <a:lstStyle/>
          <a:p>
            <a:pPr indent="0" marL="0">
              <a:buNone/>
            </a:pPr>
            <a:r>
              <a:rPr lang="en-US" sz="1800" b="1" spc="400" kern="0" dirty="0">
                <a:solidFill>
                  <a:srgbClr val="F5F0E5"/>
                </a:solidFill>
                <a:latin typeface="Georgia" pitchFamily="34" charset="0"/>
                <a:ea typeface="Georgia" pitchFamily="34" charset="-122"/>
                <a:cs typeface="Georgia" pitchFamily="34" charset="-120"/>
              </a:rPr>
              <a:t>CHOOSE</a:t>
            </a:r>
            <a:endParaRPr lang="en-US" sz="1800" dirty="0"/>
          </a:p>
        </p:txBody>
      </p:sp>
      <p:sp>
        <p:nvSpPr>
          <p:cNvPr id="12" name="Text 8"/>
          <p:cNvSpPr/>
          <p:nvPr/>
        </p:nvSpPr>
        <p:spPr>
          <a:xfrm>
            <a:off x="914400" y="242316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Sweetened breakfast cereal</a:t>
            </a:r>
            <a:endParaRPr lang="en-US" sz="1400" dirty="0"/>
          </a:p>
        </p:txBody>
      </p:sp>
      <p:sp>
        <p:nvSpPr>
          <p:cNvPr id="13" name="Text 9"/>
          <p:cNvSpPr/>
          <p:nvPr/>
        </p:nvSpPr>
        <p:spPr>
          <a:xfrm>
            <a:off x="6629400" y="242316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Oats with fruit &amp; nuts</a:t>
            </a:r>
            <a:endParaRPr lang="en-US" sz="1400" dirty="0"/>
          </a:p>
        </p:txBody>
      </p:sp>
      <p:sp>
        <p:nvSpPr>
          <p:cNvPr id="14" name="Text 10"/>
          <p:cNvSpPr/>
          <p:nvPr/>
        </p:nvSpPr>
        <p:spPr>
          <a:xfrm>
            <a:off x="914400" y="301752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Flavored yogurt</a:t>
            </a:r>
            <a:endParaRPr lang="en-US" sz="1400" dirty="0"/>
          </a:p>
        </p:txBody>
      </p:sp>
      <p:sp>
        <p:nvSpPr>
          <p:cNvPr id="15" name="Text 11"/>
          <p:cNvSpPr/>
          <p:nvPr/>
        </p:nvSpPr>
        <p:spPr>
          <a:xfrm>
            <a:off x="6629400" y="301752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Plain yogurt + honey + berries</a:t>
            </a:r>
            <a:endParaRPr lang="en-US" sz="1400" dirty="0"/>
          </a:p>
        </p:txBody>
      </p:sp>
      <p:sp>
        <p:nvSpPr>
          <p:cNvPr id="16" name="Text 12"/>
          <p:cNvSpPr/>
          <p:nvPr/>
        </p:nvSpPr>
        <p:spPr>
          <a:xfrm>
            <a:off x="914400" y="361188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Soda or sweetened juice</a:t>
            </a:r>
            <a:endParaRPr lang="en-US" sz="1400" dirty="0"/>
          </a:p>
        </p:txBody>
      </p:sp>
      <p:sp>
        <p:nvSpPr>
          <p:cNvPr id="17" name="Text 13"/>
          <p:cNvSpPr/>
          <p:nvPr/>
        </p:nvSpPr>
        <p:spPr>
          <a:xfrm>
            <a:off x="6629400" y="361188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Water, tea, or fruit-infused water</a:t>
            </a:r>
            <a:endParaRPr lang="en-US" sz="1400" dirty="0"/>
          </a:p>
        </p:txBody>
      </p:sp>
      <p:sp>
        <p:nvSpPr>
          <p:cNvPr id="18" name="Text 14"/>
          <p:cNvSpPr/>
          <p:nvPr/>
        </p:nvSpPr>
        <p:spPr>
          <a:xfrm>
            <a:off x="914400" y="420624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Packaged granola bars</a:t>
            </a:r>
            <a:endParaRPr lang="en-US" sz="1400" dirty="0"/>
          </a:p>
        </p:txBody>
      </p:sp>
      <p:sp>
        <p:nvSpPr>
          <p:cNvPr id="19" name="Text 15"/>
          <p:cNvSpPr/>
          <p:nvPr/>
        </p:nvSpPr>
        <p:spPr>
          <a:xfrm>
            <a:off x="6629400" y="420624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Apple + nut butter, or trail mix</a:t>
            </a:r>
            <a:endParaRPr lang="en-US" sz="1400" dirty="0"/>
          </a:p>
        </p:txBody>
      </p:sp>
      <p:sp>
        <p:nvSpPr>
          <p:cNvPr id="20" name="Text 16"/>
          <p:cNvSpPr/>
          <p:nvPr/>
        </p:nvSpPr>
        <p:spPr>
          <a:xfrm>
            <a:off x="914400" y="480060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Frozen dinners</a:t>
            </a:r>
            <a:endParaRPr lang="en-US" sz="1400" dirty="0"/>
          </a:p>
        </p:txBody>
      </p:sp>
      <p:sp>
        <p:nvSpPr>
          <p:cNvPr id="21" name="Text 17"/>
          <p:cNvSpPr/>
          <p:nvPr/>
        </p:nvSpPr>
        <p:spPr>
          <a:xfrm>
            <a:off x="6629400" y="480060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Sheet-pan meal: protein + 2 veg</a:t>
            </a:r>
            <a:endParaRPr lang="en-US" sz="1400" dirty="0"/>
          </a:p>
        </p:txBody>
      </p:sp>
      <p:sp>
        <p:nvSpPr>
          <p:cNvPr id="22" name="Text 18"/>
          <p:cNvSpPr/>
          <p:nvPr/>
        </p:nvSpPr>
        <p:spPr>
          <a:xfrm>
            <a:off x="914400" y="539496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Sandwich bread (long ingredients)</a:t>
            </a:r>
            <a:endParaRPr lang="en-US" sz="1400" dirty="0"/>
          </a:p>
        </p:txBody>
      </p:sp>
      <p:sp>
        <p:nvSpPr>
          <p:cNvPr id="23" name="Text 19"/>
          <p:cNvSpPr/>
          <p:nvPr/>
        </p:nvSpPr>
        <p:spPr>
          <a:xfrm>
            <a:off x="6629400" y="5394960"/>
            <a:ext cx="4617720" cy="502920"/>
          </a:xfrm>
          <a:prstGeom prst="rect">
            <a:avLst/>
          </a:prstGeom>
          <a:noFill/>
          <a:ln/>
        </p:spPr>
        <p:txBody>
          <a:bodyPr wrap="square" lIns="0" tIns="0" rIns="0" bIns="0" rtlCol="0" anchor="ctr"/>
          <a:lstStyle/>
          <a:p>
            <a:pPr indent="0" marL="0">
              <a:buNone/>
            </a:pPr>
            <a:r>
              <a:rPr lang="en-US" sz="1400" dirty="0">
                <a:solidFill>
                  <a:srgbClr val="2A2823"/>
                </a:solidFill>
                <a:latin typeface="Calibri" pitchFamily="34" charset="0"/>
                <a:ea typeface="Calibri" pitchFamily="34" charset="-122"/>
                <a:cs typeface="Calibri" pitchFamily="34" charset="-120"/>
              </a:rPr>
              <a:t>•  Sourdough or whole-grain (4 ingredients)</a:t>
            </a:r>
            <a:endParaRPr lang="en-US" sz="1400" dirty="0"/>
          </a:p>
        </p:txBody>
      </p:sp>
      <p:sp>
        <p:nvSpPr>
          <p:cNvPr id="24" name="Text 20"/>
          <p:cNvSpPr/>
          <p:nvPr/>
        </p:nvSpPr>
        <p:spPr>
          <a:xfrm>
            <a:off x="457200" y="6492240"/>
            <a:ext cx="5486400" cy="274320"/>
          </a:xfrm>
          <a:prstGeom prst="rect">
            <a:avLst/>
          </a:prstGeom>
          <a:noFill/>
          <a:ln/>
        </p:spPr>
        <p:txBody>
          <a:bodyPr wrap="square" lIns="0" tIns="0" rIns="0" bIns="0" rtlCol="0" anchor="ctr"/>
          <a:lstStyle/>
          <a:p>
            <a:pPr indent="0" marL="0">
              <a:buNone/>
            </a:pPr>
            <a:r>
              <a:rPr lang="en-US" sz="1000" dirty="0">
                <a:solidFill>
                  <a:srgbClr val="6E6A60"/>
                </a:solidFill>
                <a:latin typeface="Calibri" pitchFamily="34" charset="0"/>
                <a:ea typeface="Calibri" pitchFamily="34" charset="-122"/>
                <a:cs typeface="Calibri" pitchFamily="34" charset="-120"/>
              </a:rPr>
              <a:t>SCLP Part 2  ·  Real Food, Real Health</a:t>
            </a:r>
            <a:endParaRPr lang="en-US" sz="1000" dirty="0"/>
          </a:p>
        </p:txBody>
      </p:sp>
      <p:sp>
        <p:nvSpPr>
          <p:cNvPr id="25" name="Text 21"/>
          <p:cNvSpPr/>
          <p:nvPr/>
        </p:nvSpPr>
        <p:spPr>
          <a:xfrm>
            <a:off x="11064240" y="6492240"/>
            <a:ext cx="640080" cy="274320"/>
          </a:xfrm>
          <a:prstGeom prst="rect">
            <a:avLst/>
          </a:prstGeom>
          <a:noFill/>
          <a:ln/>
        </p:spPr>
        <p:txBody>
          <a:bodyPr wrap="square" lIns="0" tIns="0" rIns="0" bIns="0" rtlCol="0" anchor="ctr"/>
          <a:lstStyle/>
          <a:p>
            <a:pPr algn="r" indent="0" marL="0">
              <a:buNone/>
            </a:pPr>
            <a:r>
              <a:rPr lang="en-US" sz="1000" dirty="0">
                <a:solidFill>
                  <a:srgbClr val="6E6A60"/>
                </a:solidFill>
                <a:latin typeface="Calibri" pitchFamily="34" charset="0"/>
                <a:ea typeface="Calibri" pitchFamily="34" charset="-122"/>
                <a:cs typeface="Calibri" pitchFamily="34" charset="-120"/>
              </a:rPr>
              <a:t>9 / 14</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SCLP Part 2 — Real Food, Real Health</dc:title>
  <dc:subject>PptxGenJS Presentation</dc:subject>
  <dc:creator>SCLP Community Nutrition Project</dc:creator>
  <cp:lastModifiedBy>SCLP Community Nutrition Project</cp:lastModifiedBy>
  <cp:revision>1</cp:revision>
  <dcterms:created xsi:type="dcterms:W3CDTF">2026-04-27T18:35:17Z</dcterms:created>
  <dcterms:modified xsi:type="dcterms:W3CDTF">2026-04-27T18:35:17Z</dcterms:modified>
</cp:coreProperties>
</file>